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8" r:id="rId5"/>
    <p:sldId id="265" r:id="rId6"/>
    <p:sldId id="262" r:id="rId7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Wright" initials="MW" lastIdx="1" clrIdx="0">
    <p:extLst>
      <p:ext uri="{19B8F6BF-5375-455C-9EA6-DF929625EA0E}">
        <p15:presenceInfo xmlns:p15="http://schemas.microsoft.com/office/powerpoint/2012/main" userId="S-1-5-21-1567781294-1889992519-3027443384-29148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494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" y="-4762"/>
            <a:ext cx="2852200" cy="5604142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9" y="2692399"/>
              <a:ext cx="4576761" cy="4165601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82862"/>
              <a:ext cx="3584574" cy="4275138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54" y="5599380"/>
            <a:ext cx="4439133" cy="135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6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5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2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00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19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41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86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7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3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0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1844675"/>
            <a:ext cx="4895055" cy="39465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1844673"/>
            <a:ext cx="4895056" cy="39465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187801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2546351"/>
            <a:ext cx="4895056" cy="324484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5" y="1878013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2546351"/>
            <a:ext cx="4895056" cy="324484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7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12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08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56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42E3-9788-4DC7-AEDD-7C6AFF73A70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" y="-1"/>
            <a:ext cx="1589517" cy="6169026"/>
            <a:chOff x="1320800" y="0"/>
            <a:chExt cx="2430372" cy="6867712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9" y="5286562"/>
              <a:ext cx="2123983" cy="1571438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272"/>
              <a:ext cx="1769790" cy="162944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09" y="33338"/>
            <a:ext cx="10018713" cy="1752599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833563"/>
            <a:ext cx="10018713" cy="39576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CD42E3-9788-4DC7-AEDD-7C6AFF73A70A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037B57-9EAB-4D5D-BF14-E21E2AA4351C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70" y="6154744"/>
            <a:ext cx="2452584" cy="75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8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251" y="1380068"/>
            <a:ext cx="9183772" cy="26161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Ryan White HIV/AIDS Program (RWHAP) </a:t>
            </a:r>
            <a:r>
              <a:rPr lang="en-US" dirty="0" err="1" smtClean="0"/>
              <a:t>Subrecipient</a:t>
            </a:r>
            <a:r>
              <a:rPr lang="en-US" dirty="0" smtClean="0"/>
              <a:t> Monitoring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Anna Balla </a:t>
            </a:r>
          </a:p>
          <a:p>
            <a:r>
              <a:rPr lang="en-US" dirty="0" smtClean="0"/>
              <a:t>Grant compliance Specialist </a:t>
            </a:r>
          </a:p>
          <a:p>
            <a:r>
              <a:rPr lang="en-US" dirty="0" smtClean="0"/>
              <a:t>PBC Ryan White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1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Annual Monitoring Findings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Health Resources &amp; Services Administration </a:t>
            </a:r>
            <a:r>
              <a:rPr lang="en-US" dirty="0" smtClean="0"/>
              <a:t>(HRSA) recommend that Ryan White HIV/AIDS Program </a:t>
            </a:r>
            <a:r>
              <a:rPr lang="en-US" u="sng" dirty="0" smtClean="0"/>
              <a:t>(RWHAP)</a:t>
            </a:r>
            <a:r>
              <a:rPr lang="en-US" dirty="0" smtClean="0"/>
              <a:t> provide a summary of the annual monitoring findings to the HIV CARE Council.</a:t>
            </a:r>
          </a:p>
          <a:p>
            <a:r>
              <a:rPr lang="en-US" dirty="0" smtClean="0"/>
              <a:t>RWHAP  will provide a summary of findings highlighting systemic issues, or patterns across more than one agency.</a:t>
            </a:r>
          </a:p>
          <a:p>
            <a:r>
              <a:rPr lang="en-US" dirty="0" smtClean="0"/>
              <a:t>The summary will note how the Recipient </a:t>
            </a:r>
            <a:r>
              <a:rPr lang="en-US" u="sng" dirty="0" smtClean="0"/>
              <a:t>(RWHAP)</a:t>
            </a:r>
            <a:r>
              <a:rPr lang="en-US" dirty="0" smtClean="0"/>
              <a:t> is addressing the systemic findings.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416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RWHAP Monitoring Process 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dirty="0"/>
              <a:t>A</a:t>
            </a:r>
            <a:r>
              <a:rPr lang="en-US" sz="2000" dirty="0" smtClean="0"/>
              <a:t>ll </a:t>
            </a:r>
            <a:r>
              <a:rPr lang="en-US" sz="2000" dirty="0"/>
              <a:t>Ryan White HIV/AIDS Program (RWHAP) Sub-recipients are monitored, minimally on an annual basis, in accordance according to the with Health Resources &amp; Services Administration (HRSA) </a:t>
            </a:r>
            <a:r>
              <a:rPr lang="en-US" sz="2000" dirty="0" smtClean="0"/>
              <a:t>Standards and contract agreement.</a:t>
            </a:r>
          </a:p>
          <a:p>
            <a:r>
              <a:rPr lang="en-US" sz="2000" dirty="0" smtClean="0"/>
              <a:t>The  annual site visit </a:t>
            </a:r>
            <a:r>
              <a:rPr lang="en-US" sz="2000" dirty="0"/>
              <a:t>must test compliance with HRSA Monitoring Standards, programmatic and fiscal standards. </a:t>
            </a:r>
          </a:p>
          <a:p>
            <a:r>
              <a:rPr lang="en-US" sz="2000" dirty="0" smtClean="0"/>
              <a:t> The comprehensive monitoring  tool is used for each agency.</a:t>
            </a:r>
          </a:p>
          <a:p>
            <a:r>
              <a:rPr lang="en-US" sz="2000" dirty="0" smtClean="0"/>
              <a:t>There are four parts to the tool: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Program Operations Review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Fiscal Review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Service Delivery Standards Review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Continuous Quality Management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Contracts, Compliance and Program Performance </a:t>
            </a:r>
            <a:r>
              <a:rPr lang="en-US" sz="2000" dirty="0" smtClean="0"/>
              <a:t>(CCPP) Section is in charge of scheduling the agency visit and issuing the final report to the agency.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82639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RWHAP Monitoring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484312" y="1477818"/>
            <a:ext cx="4895055" cy="48583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sz="1300" dirty="0" smtClean="0"/>
              <a:t>•</a:t>
            </a:r>
            <a:r>
              <a:rPr lang="en-US" dirty="0"/>
              <a:t>	</a:t>
            </a:r>
            <a:r>
              <a:rPr lang="en-US" sz="1600" dirty="0">
                <a:latin typeface="+mj-lt"/>
              </a:rPr>
              <a:t>The Grant Compliance Specialist (GCS) develops a </a:t>
            </a:r>
            <a:r>
              <a:rPr lang="en-US" sz="1600" dirty="0" smtClean="0">
                <a:latin typeface="+mj-lt"/>
              </a:rPr>
              <a:t>draft monitoring </a:t>
            </a:r>
            <a:r>
              <a:rPr lang="en-US" sz="1600" dirty="0">
                <a:latin typeface="+mj-lt"/>
              </a:rPr>
              <a:t>schedule at the beginning of the grant year</a:t>
            </a:r>
          </a:p>
          <a:p>
            <a:pPr marL="0" indent="0" algn="just">
              <a:buNone/>
            </a:pPr>
            <a:r>
              <a:rPr lang="en-US" sz="1600" dirty="0"/>
              <a:t>•	</a:t>
            </a:r>
            <a:r>
              <a:rPr lang="en-US" sz="1600" dirty="0" smtClean="0">
                <a:latin typeface="+mj-lt"/>
              </a:rPr>
              <a:t>After </a:t>
            </a:r>
            <a:r>
              <a:rPr lang="en-US" sz="1600" dirty="0">
                <a:latin typeface="+mj-lt"/>
              </a:rPr>
              <a:t>the GCS sets the Monitoring dates in consultation with the </a:t>
            </a:r>
            <a:r>
              <a:rPr lang="en-US" sz="1600" dirty="0" smtClean="0">
                <a:latin typeface="+mj-lt"/>
              </a:rPr>
              <a:t>Sub-recipients</a:t>
            </a:r>
            <a:r>
              <a:rPr lang="en-US" sz="1600" dirty="0">
                <a:latin typeface="+mj-lt"/>
              </a:rPr>
              <a:t>, the GCS sends a confirmation e-mail to the sub-recipient designee. The e-mail will confirm the date(s), time(s), location(s), and staff to be made available during the visit. </a:t>
            </a:r>
          </a:p>
          <a:p>
            <a:pPr marL="0" indent="0" algn="just">
              <a:buNone/>
            </a:pPr>
            <a:r>
              <a:rPr lang="en-US" sz="1600" dirty="0">
                <a:latin typeface="+mj-lt"/>
              </a:rPr>
              <a:t>•	The GCS </a:t>
            </a:r>
            <a:r>
              <a:rPr lang="en-US" sz="1600" dirty="0" smtClean="0">
                <a:latin typeface="+mj-lt"/>
              </a:rPr>
              <a:t>sends </a:t>
            </a:r>
            <a:r>
              <a:rPr lang="en-US" sz="1600" dirty="0">
                <a:latin typeface="+mj-lt"/>
              </a:rPr>
              <a:t>the </a:t>
            </a:r>
            <a:r>
              <a:rPr lang="en-US" sz="1600" dirty="0" smtClean="0">
                <a:latin typeface="+mj-lt"/>
              </a:rPr>
              <a:t>Sub-recipient </a:t>
            </a:r>
            <a:r>
              <a:rPr lang="en-US" sz="1600" dirty="0">
                <a:latin typeface="+mj-lt"/>
              </a:rPr>
              <a:t>designee a packet that includes a confirmation letter, monitoring tools, Document Request Form, and Monitoring Planning </a:t>
            </a:r>
            <a:r>
              <a:rPr lang="en-US" sz="1600" dirty="0" smtClean="0">
                <a:latin typeface="+mj-lt"/>
              </a:rPr>
              <a:t>Agenda/Worksheet</a:t>
            </a:r>
            <a:r>
              <a:rPr lang="en-US" sz="1600" dirty="0">
                <a:latin typeface="+mj-lt"/>
              </a:rPr>
              <a:t>.</a:t>
            </a:r>
          </a:p>
          <a:p>
            <a:pPr marL="0" indent="0" algn="just">
              <a:buNone/>
            </a:pPr>
            <a:r>
              <a:rPr lang="en-US" sz="1600" dirty="0">
                <a:latin typeface="+mj-lt"/>
              </a:rPr>
              <a:t>•	The week prior to the site visit the GCS  will forward the </a:t>
            </a:r>
            <a:r>
              <a:rPr lang="en-US" sz="1600" dirty="0" smtClean="0">
                <a:latin typeface="+mj-lt"/>
              </a:rPr>
              <a:t>Sub-recipient </a:t>
            </a:r>
            <a:r>
              <a:rPr lang="en-US" sz="1600" dirty="0">
                <a:latin typeface="+mj-lt"/>
              </a:rPr>
              <a:t>designee </a:t>
            </a:r>
            <a:r>
              <a:rPr lang="en-US" sz="1600" dirty="0" smtClean="0">
                <a:latin typeface="+mj-lt"/>
              </a:rPr>
              <a:t>a Client ID </a:t>
            </a:r>
            <a:r>
              <a:rPr lang="en-US" sz="1600" dirty="0">
                <a:latin typeface="+mj-lt"/>
              </a:rPr>
              <a:t>list indicating </a:t>
            </a:r>
            <a:r>
              <a:rPr lang="en-US" sz="1600" dirty="0" smtClean="0">
                <a:latin typeface="+mj-lt"/>
              </a:rPr>
              <a:t>the </a:t>
            </a:r>
            <a:r>
              <a:rPr lang="en-US" sz="1600" dirty="0">
                <a:latin typeface="+mj-lt"/>
              </a:rPr>
              <a:t>client charts to be reviewed during the site visit. </a:t>
            </a:r>
            <a:endParaRPr lang="en-US" sz="1600" dirty="0" smtClean="0">
              <a:latin typeface="+mj-lt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/>
              <a:t>Entrance Conference Meeting </a:t>
            </a:r>
          </a:p>
          <a:p>
            <a:r>
              <a:rPr lang="en-US" dirty="0" smtClean="0"/>
              <a:t>Visits </a:t>
            </a:r>
            <a:r>
              <a:rPr lang="en-US" dirty="0"/>
              <a:t>will start with an Entrance Conference (opportunity for program review team to explain visit and the opportunity for the sub-recipient to present its program). The Entrance Conference is designed to facilitate introductions of all individuals involved, describe the review process, and address any questions and/or concerns presented prior to the beginning of the review.</a:t>
            </a:r>
          </a:p>
          <a:p>
            <a:pPr lvl="0"/>
            <a:r>
              <a:rPr lang="en-US" dirty="0" smtClean="0"/>
              <a:t>Exit Conference Meeting –Discuss monitoring results. </a:t>
            </a:r>
          </a:p>
          <a:p>
            <a:pPr marL="0" lvl="0" indent="0">
              <a:buNone/>
            </a:pPr>
            <a:r>
              <a:rPr lang="en-US" dirty="0" smtClean="0"/>
              <a:t>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33338"/>
            <a:ext cx="10018713" cy="1629207"/>
          </a:xfrm>
        </p:spPr>
        <p:txBody>
          <a:bodyPr/>
          <a:lstStyle/>
          <a:p>
            <a:r>
              <a:rPr lang="en-US" dirty="0" smtClean="0"/>
              <a:t>Corrective Action Plan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84310" y="1362456"/>
            <a:ext cx="10018713" cy="44287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 monitoring report acknowledges the Sub-recipient’s </a:t>
            </a:r>
            <a:r>
              <a:rPr lang="en-US" sz="1600" dirty="0"/>
              <a:t>strengths, areas of </a:t>
            </a:r>
            <a:r>
              <a:rPr lang="en-US" sz="1600" dirty="0" smtClean="0"/>
              <a:t>improvement, </a:t>
            </a:r>
            <a:r>
              <a:rPr lang="en-US" sz="1600" dirty="0"/>
              <a:t>including any findings and recommendations.</a:t>
            </a:r>
          </a:p>
          <a:p>
            <a:pPr marL="0" lvl="0" indent="0">
              <a:buNone/>
            </a:pPr>
            <a:endParaRPr lang="en-US" sz="1600" dirty="0" smtClean="0"/>
          </a:p>
          <a:p>
            <a:pPr lvl="0"/>
            <a:r>
              <a:rPr lang="en-US" sz="1600" dirty="0" smtClean="0"/>
              <a:t>Findings are </a:t>
            </a:r>
            <a:r>
              <a:rPr lang="en-US" sz="1600" dirty="0"/>
              <a:t>addressed through a Corrective Action Plan (CAP</a:t>
            </a:r>
            <a:r>
              <a:rPr lang="en-US" sz="1600" dirty="0" smtClean="0"/>
              <a:t>), </a:t>
            </a:r>
            <a:r>
              <a:rPr lang="en-US" sz="1600" dirty="0"/>
              <a:t>which must adhere to the following: </a:t>
            </a:r>
          </a:p>
          <a:p>
            <a:pPr lvl="1"/>
            <a:r>
              <a:rPr lang="en-US" sz="1600" dirty="0"/>
              <a:t>Sub-recipient must respond to the G</a:t>
            </a:r>
            <a:r>
              <a:rPr lang="en-US" sz="1600" dirty="0" smtClean="0"/>
              <a:t>rant Compliance Specialist within </a:t>
            </a:r>
            <a:r>
              <a:rPr lang="en-US" sz="1600" dirty="0"/>
              <a:t>30 calendar days of </a:t>
            </a:r>
            <a:r>
              <a:rPr lang="en-US" sz="1600" dirty="0" smtClean="0"/>
              <a:t>the site </a:t>
            </a:r>
            <a:r>
              <a:rPr lang="en-US" sz="1600" dirty="0"/>
              <a:t>visit report with a formal Corrective Action Plan (CAP). </a:t>
            </a:r>
          </a:p>
          <a:p>
            <a:pPr lvl="1"/>
            <a:r>
              <a:rPr lang="en-US" sz="1600" dirty="0"/>
              <a:t>The Plan must detail the </a:t>
            </a:r>
            <a:r>
              <a:rPr lang="en-US" sz="1600" dirty="0" smtClean="0"/>
              <a:t>timeline, </a:t>
            </a:r>
            <a:r>
              <a:rPr lang="en-US" sz="1600" dirty="0"/>
              <a:t>responsible </a:t>
            </a:r>
            <a:r>
              <a:rPr lang="en-US" sz="1600" dirty="0" smtClean="0"/>
              <a:t>parties, </a:t>
            </a:r>
            <a:r>
              <a:rPr lang="en-US" sz="1600" dirty="0"/>
              <a:t>and steps that the sub-recipient will take to rectify the problem and prevent it from occurring again. </a:t>
            </a:r>
          </a:p>
          <a:p>
            <a:pPr lvl="1"/>
            <a:r>
              <a:rPr lang="en-US" sz="1600" dirty="0"/>
              <a:t>Any CAP that </a:t>
            </a:r>
            <a:r>
              <a:rPr lang="en-US" sz="1600" dirty="0" smtClean="0"/>
              <a:t>does </a:t>
            </a:r>
            <a:r>
              <a:rPr lang="en-US" sz="1600" dirty="0"/>
              <a:t>not meet the approval of the </a:t>
            </a:r>
            <a:r>
              <a:rPr lang="en-US" sz="1600" dirty="0" smtClean="0"/>
              <a:t>Recipient must be revised and resubmitted</a:t>
            </a:r>
            <a:r>
              <a:rPr lang="en-US" sz="1600" dirty="0"/>
              <a:t>. The GCS will send a written notification of CAP approval/denial to the sub-recipient.</a:t>
            </a:r>
          </a:p>
          <a:p>
            <a:pPr lvl="1"/>
            <a:r>
              <a:rPr lang="en-US" sz="1600" dirty="0" smtClean="0"/>
              <a:t>Recipient shall </a:t>
            </a:r>
            <a:r>
              <a:rPr lang="en-US" sz="1600" dirty="0"/>
              <a:t>conduct follow-up and provide Technical Assistance with Sub-Recipient (if required or requested).</a:t>
            </a:r>
          </a:p>
          <a:p>
            <a:pPr lvl="1"/>
            <a:r>
              <a:rPr lang="en-US" sz="1600" dirty="0" smtClean="0"/>
              <a:t>The Recipient must ensure that the Sub-recipient </a:t>
            </a:r>
            <a:r>
              <a:rPr lang="en-US" sz="1600" dirty="0"/>
              <a:t>Findings are resolved.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1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84310" y="1"/>
            <a:ext cx="10018713" cy="877824"/>
          </a:xfrm>
        </p:spPr>
        <p:txBody>
          <a:bodyPr/>
          <a:lstStyle/>
          <a:p>
            <a:r>
              <a:rPr lang="en-US" dirty="0" smtClean="0"/>
              <a:t>Technical Assistance (T/A)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484312" y="877826"/>
            <a:ext cx="4895055" cy="5679992"/>
          </a:xfrm>
        </p:spPr>
        <p:txBody>
          <a:bodyPr>
            <a:normAutofit/>
          </a:bodyPr>
          <a:lstStyle/>
          <a:p>
            <a:pPr marL="0" lvl="0" indent="0">
              <a:buClr>
                <a:srgbClr val="C80000">
                  <a:lumMod val="75000"/>
                </a:srgbClr>
              </a:buClr>
              <a:buNone/>
            </a:pPr>
            <a:r>
              <a:rPr lang="en-US" sz="1200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T/A Provided to Sub-recipients </a:t>
            </a:r>
            <a:endParaRPr lang="en-US" sz="1200" dirty="0">
              <a:solidFill>
                <a:srgbClr val="0070C0"/>
              </a:solidFill>
              <a:latin typeface="Arial Rounded MT Bold" panose="020F0704030504030204" pitchFamily="34" charset="0"/>
            </a:endParaRPr>
          </a:p>
          <a:p>
            <a:pPr lvl="0">
              <a:buClr>
                <a:srgbClr val="C80000">
                  <a:lumMod val="75000"/>
                </a:srgbClr>
              </a:buClr>
            </a:pPr>
            <a:r>
              <a:rPr lang="en-US" sz="12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Bi-Monthly </a:t>
            </a:r>
            <a:r>
              <a:rPr lang="en-US" sz="12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Sub-recipient </a:t>
            </a:r>
            <a:r>
              <a:rPr lang="en-US" sz="12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Meetings  </a:t>
            </a:r>
          </a:p>
          <a:p>
            <a:pPr lvl="1">
              <a:buClr>
                <a:srgbClr val="C80000">
                  <a:lumMod val="75000"/>
                </a:srgbClr>
              </a:buClr>
            </a:pPr>
            <a:r>
              <a:rPr lang="en-US" sz="1200" b="1" dirty="0">
                <a:solidFill>
                  <a:prstClr val="black"/>
                </a:solidFill>
              </a:rPr>
              <a:t>PROGRAM </a:t>
            </a:r>
            <a:r>
              <a:rPr lang="en-US" sz="1200" b="1" dirty="0" smtClean="0">
                <a:solidFill>
                  <a:prstClr val="black"/>
                </a:solidFill>
              </a:rPr>
              <a:t>ADMINISTRATION</a:t>
            </a:r>
            <a:r>
              <a:rPr lang="en-US" sz="1200" b="1" dirty="0">
                <a:solidFill>
                  <a:prstClr val="black"/>
                </a:solidFill>
              </a:rPr>
              <a:t>  </a:t>
            </a:r>
            <a:endParaRPr lang="en-US" sz="1200" dirty="0">
              <a:solidFill>
                <a:prstClr val="black"/>
              </a:solidFill>
            </a:endParaRPr>
          </a:p>
          <a:p>
            <a:pPr lvl="2">
              <a:buClr>
                <a:srgbClr val="C80000">
                  <a:lumMod val="75000"/>
                </a:srgbClr>
              </a:buClr>
            </a:pPr>
            <a:r>
              <a:rPr lang="en-US" sz="1200" dirty="0" smtClean="0">
                <a:solidFill>
                  <a:prstClr val="black"/>
                </a:solidFill>
              </a:rPr>
              <a:t>Review and discuss outstanding corrective action plans updates, Key Staff Changes, Progress toward implementation goals, Client Complaints, Grievance, RSR, Etc.  </a:t>
            </a:r>
            <a:endParaRPr lang="en-US" sz="1200" dirty="0">
              <a:solidFill>
                <a:prstClr val="black"/>
              </a:solidFill>
            </a:endParaRPr>
          </a:p>
          <a:p>
            <a:pPr lvl="1">
              <a:buClr>
                <a:srgbClr val="C80000">
                  <a:lumMod val="75000"/>
                </a:srgbClr>
              </a:buClr>
            </a:pP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b="1" dirty="0">
                <a:solidFill>
                  <a:prstClr val="black"/>
                </a:solidFill>
              </a:rPr>
              <a:t>FISCAL:</a:t>
            </a:r>
            <a:endParaRPr lang="en-US" sz="1200" dirty="0">
              <a:solidFill>
                <a:prstClr val="black"/>
              </a:solidFill>
            </a:endParaRPr>
          </a:p>
          <a:p>
            <a:pPr lvl="2">
              <a:buClr>
                <a:srgbClr val="C80000">
                  <a:lumMod val="75000"/>
                </a:srgbClr>
              </a:buClr>
            </a:pPr>
            <a:r>
              <a:rPr lang="en-US" sz="1200" dirty="0" smtClean="0">
                <a:solidFill>
                  <a:prstClr val="black"/>
                </a:solidFill>
              </a:rPr>
              <a:t>Review and discuss Expenditure to date; Invoicing /Reimbursement, Under/Overspending, Budget Revisions, Etc.</a:t>
            </a:r>
            <a:r>
              <a:rPr lang="en-US" sz="1200" b="1" dirty="0" smtClean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prstClr val="black"/>
                </a:solidFill>
              </a:rPr>
              <a:t>Service Category Expenditures Spreadsheet/Ledger Attached </a:t>
            </a:r>
          </a:p>
          <a:p>
            <a:pPr lvl="1">
              <a:buClr>
                <a:srgbClr val="C80000">
                  <a:lumMod val="75000"/>
                </a:srgbClr>
              </a:buClr>
            </a:pPr>
            <a:r>
              <a:rPr lang="en-US" sz="1200" b="1" dirty="0">
                <a:solidFill>
                  <a:prstClr val="black"/>
                </a:solidFill>
              </a:rPr>
              <a:t>CQM:</a:t>
            </a:r>
            <a:endParaRPr lang="en-US" sz="1200" dirty="0">
              <a:solidFill>
                <a:prstClr val="black"/>
              </a:solidFill>
            </a:endParaRPr>
          </a:p>
          <a:p>
            <a:pPr lvl="2">
              <a:buClr>
                <a:srgbClr val="C80000">
                  <a:lumMod val="75000"/>
                </a:srgbClr>
              </a:buClr>
            </a:pPr>
            <a:r>
              <a:rPr lang="en-US" sz="1200" dirty="0" smtClean="0">
                <a:solidFill>
                  <a:prstClr val="black"/>
                </a:solidFill>
              </a:rPr>
              <a:t>Review and dis</a:t>
            </a:r>
            <a:r>
              <a:rPr lang="en-US" sz="1200" u="sng" dirty="0" smtClean="0">
                <a:solidFill>
                  <a:prstClr val="black"/>
                </a:solidFill>
              </a:rPr>
              <a:t>c</a:t>
            </a:r>
            <a:r>
              <a:rPr lang="en-US" sz="1200" dirty="0" smtClean="0">
                <a:solidFill>
                  <a:prstClr val="black"/>
                </a:solidFill>
              </a:rPr>
              <a:t>uss QM Plan; Performance Measurements, QI Projects, Use of Data Reports, Program changes, Training, Etc. </a:t>
            </a:r>
            <a:endParaRPr lang="en-US" sz="1200" dirty="0">
              <a:solidFill>
                <a:srgbClr val="0070C0"/>
              </a:solidFill>
              <a:latin typeface="Arial Rounded MT Bold" panose="020F0704030504030204" pitchFamily="34" charset="0"/>
            </a:endParaRPr>
          </a:p>
          <a:p>
            <a:pPr lvl="0">
              <a:buClr>
                <a:srgbClr val="C80000">
                  <a:lumMod val="75000"/>
                </a:srgbClr>
              </a:buClr>
            </a:pPr>
            <a:r>
              <a:rPr lang="en-US" sz="1200" b="1" dirty="0">
                <a:solidFill>
                  <a:prstClr val="black"/>
                </a:solidFill>
                <a:latin typeface="+mj-lt"/>
              </a:rPr>
              <a:t>Quarterly  Provider Meetings</a:t>
            </a:r>
          </a:p>
          <a:p>
            <a:pPr>
              <a:buClr>
                <a:srgbClr val="C80000">
                  <a:lumMod val="75000"/>
                </a:srgbClr>
              </a:buClr>
            </a:pP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Palm </a:t>
            </a:r>
            <a:r>
              <a:rPr lang="en-US" sz="1200" b="1" dirty="0">
                <a:solidFill>
                  <a:prstClr val="black"/>
                </a:solidFill>
                <a:latin typeface="+mj-lt"/>
              </a:rPr>
              <a:t>Beach County HIV/AIDS Program </a:t>
            </a: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Manual</a:t>
            </a:r>
          </a:p>
          <a:p>
            <a:pPr>
              <a:buClr>
                <a:srgbClr val="C80000">
                  <a:lumMod val="75000"/>
                </a:srgbClr>
              </a:buClr>
            </a:pP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Provide Enterprise Trainings Recordings </a:t>
            </a:r>
          </a:p>
          <a:p>
            <a:pPr lvl="2">
              <a:buClr>
                <a:srgbClr val="C80000">
                  <a:lumMod val="75000"/>
                </a:srgbClr>
              </a:buClr>
            </a:pP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Database </a:t>
            </a:r>
            <a:r>
              <a:rPr lang="en-US" sz="1200" b="1" dirty="0">
                <a:solidFill>
                  <a:prstClr val="black"/>
                </a:solidFill>
                <a:latin typeface="+mj-lt"/>
              </a:rPr>
              <a:t>Trainings </a:t>
            </a:r>
          </a:p>
          <a:p>
            <a:pPr lvl="2">
              <a:buClr>
                <a:srgbClr val="C80000">
                  <a:lumMod val="75000"/>
                </a:srgbClr>
              </a:buClr>
            </a:pP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US" sz="1200" b="1" dirty="0">
                <a:solidFill>
                  <a:prstClr val="black"/>
                </a:solidFill>
                <a:latin typeface="+mj-lt"/>
              </a:rPr>
              <a:t>Reimbursement Trainings</a:t>
            </a:r>
          </a:p>
          <a:p>
            <a:pPr lvl="2">
              <a:buClr>
                <a:srgbClr val="C80000">
                  <a:lumMod val="75000"/>
                </a:srgbClr>
              </a:buClr>
            </a:pP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US" sz="1200" b="1" dirty="0">
                <a:solidFill>
                  <a:prstClr val="black"/>
                </a:solidFill>
                <a:latin typeface="+mj-lt"/>
              </a:rPr>
              <a:t>Billing/Contract Management </a:t>
            </a:r>
            <a:r>
              <a:rPr lang="en-US" sz="1200" b="1" dirty="0" smtClean="0">
                <a:solidFill>
                  <a:prstClr val="black"/>
                </a:solidFill>
                <a:latin typeface="+mj-lt"/>
              </a:rPr>
              <a:t>Trainings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607967" y="1033273"/>
            <a:ext cx="4895056" cy="4757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1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Other T/A Resources</a:t>
            </a:r>
          </a:p>
          <a:p>
            <a:r>
              <a:rPr lang="en-US" sz="1200" b="1" dirty="0" smtClean="0">
                <a:latin typeface="+mj-lt"/>
              </a:rPr>
              <a:t>Regional </a:t>
            </a:r>
            <a:r>
              <a:rPr lang="en-US" sz="1200" b="1" dirty="0">
                <a:latin typeface="+mj-lt"/>
              </a:rPr>
              <a:t>AIDS Education and Training Centers ( AETC) </a:t>
            </a:r>
            <a:r>
              <a:rPr lang="en-US" sz="1200" dirty="0"/>
              <a:t>offer a wide range of training opportunities for health professionals, including lectures, preceptorships, webinars, and conferences</a:t>
            </a:r>
            <a:r>
              <a:rPr lang="en-US" dirty="0"/>
              <a:t>.</a:t>
            </a:r>
          </a:p>
          <a:p>
            <a:r>
              <a:rPr lang="en-US" sz="1200" dirty="0">
                <a:latin typeface="Arial Rounded MT Bold" panose="020F0704030504030204" pitchFamily="34" charset="0"/>
              </a:rPr>
              <a:t>Target </a:t>
            </a:r>
            <a:r>
              <a:rPr lang="en-US" sz="1200" b="1" dirty="0" smtClean="0">
                <a:latin typeface="+mj-lt"/>
              </a:rPr>
              <a:t>HIV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200" dirty="0">
                <a:solidFill>
                  <a:srgbClr val="212121"/>
                </a:solidFill>
                <a:latin typeface="+mj-lt"/>
              </a:rPr>
              <a:t>website is the one-stop shop for technical assistance (TA) and training resources for HRSA's Ryan White HIV/AIDS Program (</a:t>
            </a:r>
            <a:r>
              <a:rPr lang="en-US" sz="1200" dirty="0" smtClean="0">
                <a:solidFill>
                  <a:srgbClr val="212121"/>
                </a:solidFill>
                <a:latin typeface="+mj-lt"/>
              </a:rPr>
              <a:t>RWHAP). Resources </a:t>
            </a:r>
            <a:r>
              <a:rPr lang="en-US" sz="1200" dirty="0">
                <a:solidFill>
                  <a:srgbClr val="212121"/>
                </a:solidFill>
                <a:latin typeface="+mj-lt"/>
              </a:rPr>
              <a:t>include webinars, tools, training materials, manuals, and guidelines that focus on RWHAP service delivery and </a:t>
            </a:r>
            <a:r>
              <a:rPr lang="en-US" sz="1200" dirty="0" smtClean="0">
                <a:solidFill>
                  <a:srgbClr val="212121"/>
                </a:solidFill>
                <a:latin typeface="+mj-lt"/>
              </a:rPr>
              <a:t>agency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0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BC HIV">
      <a:dk1>
        <a:sysClr val="windowText" lastClr="000000"/>
      </a:dk1>
      <a:lt1>
        <a:sysClr val="window" lastClr="FFFFFF"/>
      </a:lt1>
      <a:dk2>
        <a:srgbClr val="696464"/>
      </a:dk2>
      <a:lt2>
        <a:srgbClr val="FFFFFF"/>
      </a:lt2>
      <a:accent1>
        <a:srgbClr val="C80000"/>
      </a:accent1>
      <a:accent2>
        <a:srgbClr val="C80000"/>
      </a:accent2>
      <a:accent3>
        <a:srgbClr val="4E4A4A"/>
      </a:accent3>
      <a:accent4>
        <a:srgbClr val="7F7F7F"/>
      </a:accent4>
      <a:accent5>
        <a:srgbClr val="A5A1A1"/>
      </a:accent5>
      <a:accent6>
        <a:srgbClr val="E1DFDF"/>
      </a:accent6>
      <a:hlink>
        <a:srgbClr val="0070C0"/>
      </a:hlink>
      <a:folHlink>
        <a:srgbClr val="0070C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7" ma:contentTypeDescription="Create a new document." ma:contentTypeScope="" ma:versionID="cfb1fa8da28cd8169280d2b9f6f9d7ef">
  <xsd:schema xmlns:xsd="http://www.w3.org/2001/XMLSchema" xmlns:xs="http://www.w3.org/2001/XMLSchema" xmlns:p="http://schemas.microsoft.com/office/2006/metadata/properties" xmlns:ns2="2c0a287c-2cfe-48a6-8384-085034255611" xmlns:ns3="3a458720-5d06-4124-9ae2-9cfb35b6a5aa" targetNamespace="http://schemas.microsoft.com/office/2006/metadata/properties" ma:root="true" ma:fieldsID="9f5b4e62b3d3e769273a4ca83bc71af2" ns2:_="" ns3:_="">
    <xsd:import namespace="2c0a287c-2cfe-48a6-8384-085034255611"/>
    <xsd:import namespace="3a458720-5d06-4124-9ae2-9cfb35b6a5aa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  <xsd:element ref="ns3:SharedWithUsers" minOccurs="0"/>
                <xsd:element ref="ns2:Meeting_x0020_Date" minOccurs="0"/>
                <xsd:element ref="ns2:Orde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Training Schedule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  <xsd:element name="Meeting_x0020_Date" ma:index="11" nillable="true" ma:displayName="Meeting Date" ma:description="Meeting Date" ma:format="DateOnly" ma:internalName="Meeting_x0020_Date">
      <xsd:simpleType>
        <xsd:restriction base="dms:DateTime"/>
      </xsd:simpleType>
    </xsd:element>
    <xsd:element name="Order0" ma:index="12" nillable="true" ma:displayName="Order" ma:description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58720-5d06-4124-9ae2-9cfb35b6a5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Order0 xmlns="2c0a287c-2cfe-48a6-8384-085034255611" xsi:nil="true"/>
    <Category xmlns="2c0a287c-2cfe-48a6-8384-085034255611">Other</Category>
    <Meeting_x0020_Date xmlns="2c0a287c-2cfe-48a6-8384-085034255611" xsi:nil="true"/>
    <SharedWithUsers xmlns="3a458720-5d06-4124-9ae2-9cfb35b6a5a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07B66F5-FF56-48AA-BC0F-CC7349D258C6}"/>
</file>

<file path=customXml/itemProps2.xml><?xml version="1.0" encoding="utf-8"?>
<ds:datastoreItem xmlns:ds="http://schemas.openxmlformats.org/officeDocument/2006/customXml" ds:itemID="{FDCC09DD-4D8C-41F0-A0BF-7851FB83C71C}"/>
</file>

<file path=customXml/itemProps3.xml><?xml version="1.0" encoding="utf-8"?>
<ds:datastoreItem xmlns:ds="http://schemas.openxmlformats.org/officeDocument/2006/customXml" ds:itemID="{BD4C9743-B85D-4383-B6E6-F47D9FE6BBB5}"/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3372</TotalTime>
  <Words>761</Words>
  <Application>Microsoft Office PowerPoint</Application>
  <PresentationFormat>Widescreen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Rounded MT Bold</vt:lpstr>
      <vt:lpstr>Corbel</vt:lpstr>
      <vt:lpstr>Parallax</vt:lpstr>
      <vt:lpstr>Ryan White HIV/AIDS Program (RWHAP) Subrecipient Monitoring</vt:lpstr>
      <vt:lpstr>Summary of Annual Monitoring Findings </vt:lpstr>
      <vt:lpstr>RWHAP Monitoring Process Overview</vt:lpstr>
      <vt:lpstr>RWHAP Monitoring Process</vt:lpstr>
      <vt:lpstr>Corrective Action Plan</vt:lpstr>
      <vt:lpstr>Technical Assistance (T/A)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Casey Messer</dc:creator>
  <cp:lastModifiedBy>Anna Balla</cp:lastModifiedBy>
  <cp:revision>96</cp:revision>
  <cp:lastPrinted>2022-07-07T17:38:29Z</cp:lastPrinted>
  <dcterms:created xsi:type="dcterms:W3CDTF">2021-06-07T18:52:09Z</dcterms:created>
  <dcterms:modified xsi:type="dcterms:W3CDTF">2026-02-04T16:10:09Z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94000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