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diagrams/data1.xml" ContentType="application/vnd.openxmlformats-officedocument.drawingml.diagramData+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diagrams/data2.xml" ContentType="application/vnd.openxmlformats-officedocument.drawingml.diagramData+xml"/>
  <Override PartName="/ppt/slideMasters/slideMaster1.xml" ContentType="application/vnd.openxmlformats-officedocument.presentationml.slideMaster+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diagrams/layout1.xml" ContentType="application/vnd.openxmlformats-officedocument.drawingml.diagramLayout+xml"/>
  <Override PartName="/ppt/diagrams/colors2.xml" ContentType="application/vnd.openxmlformats-officedocument.drawingml.diagramColors+xml"/>
  <Override PartName="/ppt/diagrams/drawing2.xml" ContentType="application/vnd.ms-office.drawingml.diagramDrawing+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layout2.xml" ContentType="application/vnd.openxmlformats-officedocument.drawingml.diagramLayout+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diagrams/quickStyle2.xml" ContentType="application/vnd.openxmlformats-officedocument.drawingml.diagramStyl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64" r:id="rId1"/>
  </p:sldMasterIdLst>
  <p:notesMasterIdLst>
    <p:notesMasterId r:id="rId37"/>
  </p:notesMasterIdLst>
  <p:sldIdLst>
    <p:sldId id="256" r:id="rId2"/>
    <p:sldId id="257" r:id="rId3"/>
    <p:sldId id="278" r:id="rId4"/>
    <p:sldId id="258" r:id="rId5"/>
    <p:sldId id="259" r:id="rId6"/>
    <p:sldId id="262" r:id="rId7"/>
    <p:sldId id="265" r:id="rId8"/>
    <p:sldId id="266" r:id="rId9"/>
    <p:sldId id="267" r:id="rId10"/>
    <p:sldId id="270" r:id="rId11"/>
    <p:sldId id="284" r:id="rId12"/>
    <p:sldId id="271" r:id="rId13"/>
    <p:sldId id="260" r:id="rId14"/>
    <p:sldId id="319" r:id="rId15"/>
    <p:sldId id="320" r:id="rId16"/>
    <p:sldId id="321" r:id="rId17"/>
    <p:sldId id="322" r:id="rId18"/>
    <p:sldId id="323" r:id="rId19"/>
    <p:sldId id="324" r:id="rId20"/>
    <p:sldId id="325" r:id="rId21"/>
    <p:sldId id="288" r:id="rId22"/>
    <p:sldId id="274" r:id="rId23"/>
    <p:sldId id="303" r:id="rId24"/>
    <p:sldId id="304" r:id="rId25"/>
    <p:sldId id="305" r:id="rId26"/>
    <p:sldId id="314" r:id="rId27"/>
    <p:sldId id="315" r:id="rId28"/>
    <p:sldId id="316" r:id="rId29"/>
    <p:sldId id="317" r:id="rId30"/>
    <p:sldId id="318" r:id="rId31"/>
    <p:sldId id="295" r:id="rId32"/>
    <p:sldId id="273" r:id="rId33"/>
    <p:sldId id="281" r:id="rId34"/>
    <p:sldId id="279" r:id="rId35"/>
    <p:sldId id="286" r:id="rId36"/>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182" autoAdjust="0"/>
    <p:restoredTop sz="94660"/>
  </p:normalViewPr>
  <p:slideViewPr>
    <p:cSldViewPr snapToGrid="0">
      <p:cViewPr varScale="1">
        <p:scale>
          <a:sx n="63" d="100"/>
          <a:sy n="63" d="100"/>
        </p:scale>
        <p:origin x="680" y="5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ustomXml" Target="../customXml/item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ustomXml" Target="../customXml/item2.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F58D634-98BA-4960-937F-916F6CC7C6ED}" type="doc">
      <dgm:prSet loTypeId="urn:microsoft.com/office/officeart/2008/layout/RadialCluster" loCatId="cycle" qsTypeId="urn:microsoft.com/office/officeart/2005/8/quickstyle/simple1" qsCatId="simple" csTypeId="urn:microsoft.com/office/officeart/2005/8/colors/accent1_2" csCatId="accent1" phldr="1"/>
      <dgm:spPr/>
      <dgm:t>
        <a:bodyPr/>
        <a:lstStyle/>
        <a:p>
          <a:endParaRPr lang="en-US"/>
        </a:p>
      </dgm:t>
    </dgm:pt>
    <dgm:pt modelId="{ADE69605-8C41-4346-91D0-D9EA5B947BDA}">
      <dgm:prSet phldrT="[Text]"/>
      <dgm:spPr/>
      <dgm:t>
        <a:bodyPr/>
        <a:lstStyle/>
        <a:p>
          <a:r>
            <a:rPr lang="en-US" dirty="0"/>
            <a:t>Community Services Department</a:t>
          </a:r>
        </a:p>
      </dgm:t>
    </dgm:pt>
    <dgm:pt modelId="{229867BF-E364-42AF-ACBA-E2F334E72F07}" type="parTrans" cxnId="{48F07952-21A4-4C00-97A0-70E3CC6092D7}">
      <dgm:prSet/>
      <dgm:spPr/>
      <dgm:t>
        <a:bodyPr/>
        <a:lstStyle/>
        <a:p>
          <a:endParaRPr lang="en-US"/>
        </a:p>
      </dgm:t>
    </dgm:pt>
    <dgm:pt modelId="{59BA3408-DE58-49D5-B8CA-7BDAC69E254B}" type="sibTrans" cxnId="{48F07952-21A4-4C00-97A0-70E3CC6092D7}">
      <dgm:prSet/>
      <dgm:spPr/>
      <dgm:t>
        <a:bodyPr/>
        <a:lstStyle/>
        <a:p>
          <a:endParaRPr lang="en-US"/>
        </a:p>
      </dgm:t>
    </dgm:pt>
    <dgm:pt modelId="{86272DA1-AF2A-455E-8C0B-E7A770030EA8}">
      <dgm:prSet phldrT="[Text]" custT="1"/>
      <dgm:spPr/>
      <dgm:t>
        <a:bodyPr/>
        <a:lstStyle/>
        <a:p>
          <a:r>
            <a:rPr lang="en-US" sz="3600" dirty="0"/>
            <a:t>Palm Beach County Government</a:t>
          </a:r>
        </a:p>
      </dgm:t>
    </dgm:pt>
    <dgm:pt modelId="{DA5F169D-241B-48AE-B858-250EB6EB54F5}" type="parTrans" cxnId="{35C33D96-786C-463A-8CC7-B7AE61E41DEF}">
      <dgm:prSet/>
      <dgm:spPr/>
      <dgm:t>
        <a:bodyPr/>
        <a:lstStyle/>
        <a:p>
          <a:endParaRPr lang="en-US"/>
        </a:p>
      </dgm:t>
    </dgm:pt>
    <dgm:pt modelId="{2120D34E-B40E-401D-9B65-7FD4202A66D3}" type="sibTrans" cxnId="{35C33D96-786C-463A-8CC7-B7AE61E41DEF}">
      <dgm:prSet/>
      <dgm:spPr/>
      <dgm:t>
        <a:bodyPr/>
        <a:lstStyle/>
        <a:p>
          <a:endParaRPr lang="en-US"/>
        </a:p>
      </dgm:t>
    </dgm:pt>
    <dgm:pt modelId="{538DDD82-016E-4942-9455-94FF8E450CDA}">
      <dgm:prSet phldrT="[Text]"/>
      <dgm:spPr/>
      <dgm:t>
        <a:bodyPr/>
        <a:lstStyle/>
        <a:p>
          <a:r>
            <a:rPr lang="en-US" dirty="0"/>
            <a:t>Ryan White Program</a:t>
          </a:r>
        </a:p>
      </dgm:t>
    </dgm:pt>
    <dgm:pt modelId="{B8C896CD-DB46-4919-B337-918291107B3C}" type="parTrans" cxnId="{1A2B6BD3-54E7-4C74-A614-15A9BB683CB0}">
      <dgm:prSet/>
      <dgm:spPr/>
      <dgm:t>
        <a:bodyPr/>
        <a:lstStyle/>
        <a:p>
          <a:endParaRPr lang="en-US"/>
        </a:p>
      </dgm:t>
    </dgm:pt>
    <dgm:pt modelId="{3B408BB8-C763-4C34-9B63-6EAB30383AF8}" type="sibTrans" cxnId="{1A2B6BD3-54E7-4C74-A614-15A9BB683CB0}">
      <dgm:prSet/>
      <dgm:spPr/>
      <dgm:t>
        <a:bodyPr/>
        <a:lstStyle/>
        <a:p>
          <a:endParaRPr lang="en-US"/>
        </a:p>
      </dgm:t>
    </dgm:pt>
    <dgm:pt modelId="{ECA9EB1A-7A51-4A0A-89A8-E821FCB6CC9F}">
      <dgm:prSet phldrT="[Text]"/>
      <dgm:spPr/>
      <dgm:t>
        <a:bodyPr/>
        <a:lstStyle/>
        <a:p>
          <a:r>
            <a:rPr lang="en-US" dirty="0"/>
            <a:t>Ryan White HIV/AIDS CARE Council</a:t>
          </a:r>
        </a:p>
      </dgm:t>
    </dgm:pt>
    <dgm:pt modelId="{99688CBD-91AD-4046-9437-E79D6A7E8344}" type="parTrans" cxnId="{193D3AE1-8FF0-496C-88C6-B729F7DF83C0}">
      <dgm:prSet/>
      <dgm:spPr/>
      <dgm:t>
        <a:bodyPr/>
        <a:lstStyle/>
        <a:p>
          <a:endParaRPr lang="en-US"/>
        </a:p>
      </dgm:t>
    </dgm:pt>
    <dgm:pt modelId="{21FC879E-0913-4968-8D33-F4C974880EA1}" type="sibTrans" cxnId="{193D3AE1-8FF0-496C-88C6-B729F7DF83C0}">
      <dgm:prSet/>
      <dgm:spPr/>
      <dgm:t>
        <a:bodyPr/>
        <a:lstStyle/>
        <a:p>
          <a:endParaRPr lang="en-US"/>
        </a:p>
      </dgm:t>
    </dgm:pt>
    <dgm:pt modelId="{37AA52BD-2AC2-484C-8DD8-D864C4D7C53C}" type="pres">
      <dgm:prSet presAssocID="{FF58D634-98BA-4960-937F-916F6CC7C6ED}" presName="Name0" presStyleCnt="0">
        <dgm:presLayoutVars>
          <dgm:chMax val="1"/>
          <dgm:chPref val="1"/>
          <dgm:dir/>
          <dgm:animOne val="branch"/>
          <dgm:animLvl val="lvl"/>
        </dgm:presLayoutVars>
      </dgm:prSet>
      <dgm:spPr/>
    </dgm:pt>
    <dgm:pt modelId="{09FBB228-5E54-4F56-94D5-B63FE66419A0}" type="pres">
      <dgm:prSet presAssocID="{ADE69605-8C41-4346-91D0-D9EA5B947BDA}" presName="textCenter" presStyleLbl="node1" presStyleIdx="0" presStyleCnt="4" custScaleX="442394" custScaleY="62258" custLinFactNeighborX="-1901" custLinFactNeighborY="-18746"/>
      <dgm:spPr/>
    </dgm:pt>
    <dgm:pt modelId="{94124B41-67F6-4DDE-92E3-D3CA05A03023}" type="pres">
      <dgm:prSet presAssocID="{ADE69605-8C41-4346-91D0-D9EA5B947BDA}" presName="cycle_1" presStyleCnt="0"/>
      <dgm:spPr/>
    </dgm:pt>
    <dgm:pt modelId="{38042B27-0740-4F26-9189-8A1FB9B9145C}" type="pres">
      <dgm:prSet presAssocID="{86272DA1-AF2A-455E-8C0B-E7A770030EA8}" presName="childCenter1" presStyleLbl="node1" presStyleIdx="1" presStyleCnt="4" custScaleX="708539" custScaleY="129931" custLinFactNeighborX="-1050" custLinFactNeighborY="17143"/>
      <dgm:spPr/>
    </dgm:pt>
    <dgm:pt modelId="{04DEEE60-AE7A-41D4-9BEB-74C72C95F436}" type="pres">
      <dgm:prSet presAssocID="{DA5F169D-241B-48AE-B858-250EB6EB54F5}" presName="Name144" presStyleLbl="parChTrans1D2" presStyleIdx="0" presStyleCnt="2"/>
      <dgm:spPr/>
    </dgm:pt>
    <dgm:pt modelId="{D3103D6C-F209-4CDC-B04A-737C8A40EE94}" type="pres">
      <dgm:prSet presAssocID="{ADE69605-8C41-4346-91D0-D9EA5B947BDA}" presName="cycle_2" presStyleCnt="0"/>
      <dgm:spPr/>
    </dgm:pt>
    <dgm:pt modelId="{26E0EB2A-22B0-450A-9C72-CC6F4FC211DE}" type="pres">
      <dgm:prSet presAssocID="{538DDD82-016E-4942-9455-94FF8E450CDA}" presName="childCenter2" presStyleLbl="node1" presStyleIdx="2" presStyleCnt="4" custScaleX="1184195" custScaleY="228488" custLinFactNeighborX="-523" custLinFactNeighborY="-7898"/>
      <dgm:spPr/>
    </dgm:pt>
    <dgm:pt modelId="{CD21EBDB-ECDD-46FB-BD9C-BEC58F827BDB}" type="pres">
      <dgm:prSet presAssocID="{99688CBD-91AD-4046-9437-E79D6A7E8344}" presName="Name218" presStyleLbl="parChTrans1D3" presStyleIdx="0" presStyleCnt="1"/>
      <dgm:spPr/>
    </dgm:pt>
    <dgm:pt modelId="{E02FCB94-CACB-421B-9ECC-FDC9CDC75D57}" type="pres">
      <dgm:prSet presAssocID="{ECA9EB1A-7A51-4A0A-89A8-E821FCB6CC9F}" presName="text2" presStyleLbl="node1" presStyleIdx="3" presStyleCnt="4" custScaleX="1586729" custScaleY="275616" custRadScaleRad="49673" custRadScaleInc="2188">
        <dgm:presLayoutVars>
          <dgm:bulletEnabled val="1"/>
        </dgm:presLayoutVars>
      </dgm:prSet>
      <dgm:spPr/>
    </dgm:pt>
    <dgm:pt modelId="{FD386622-CDFF-42F3-BF70-607157568AB1}" type="pres">
      <dgm:prSet presAssocID="{B8C896CD-DB46-4919-B337-918291107B3C}" presName="Name221" presStyleLbl="parChTrans1D2" presStyleIdx="1" presStyleCnt="2"/>
      <dgm:spPr/>
    </dgm:pt>
  </dgm:ptLst>
  <dgm:cxnLst>
    <dgm:cxn modelId="{76DDC72A-61B9-43D9-9545-B243695D33E8}" type="presOf" srcId="{B8C896CD-DB46-4919-B337-918291107B3C}" destId="{FD386622-CDFF-42F3-BF70-607157568AB1}" srcOrd="0" destOrd="0" presId="urn:microsoft.com/office/officeart/2008/layout/RadialCluster"/>
    <dgm:cxn modelId="{EE01062F-A4FB-4137-B80E-03C7FB137C15}" type="presOf" srcId="{99688CBD-91AD-4046-9437-E79D6A7E8344}" destId="{CD21EBDB-ECDD-46FB-BD9C-BEC58F827BDB}" srcOrd="0" destOrd="0" presId="urn:microsoft.com/office/officeart/2008/layout/RadialCluster"/>
    <dgm:cxn modelId="{D9E8803F-2D8F-4539-93A5-CEC7F6D7B72C}" type="presOf" srcId="{86272DA1-AF2A-455E-8C0B-E7A770030EA8}" destId="{38042B27-0740-4F26-9189-8A1FB9B9145C}" srcOrd="0" destOrd="0" presId="urn:microsoft.com/office/officeart/2008/layout/RadialCluster"/>
    <dgm:cxn modelId="{21879F42-B0B0-4ECF-BBBC-E53FC864002A}" type="presOf" srcId="{ADE69605-8C41-4346-91D0-D9EA5B947BDA}" destId="{09FBB228-5E54-4F56-94D5-B63FE66419A0}" srcOrd="0" destOrd="0" presId="urn:microsoft.com/office/officeart/2008/layout/RadialCluster"/>
    <dgm:cxn modelId="{02E58843-AE08-4E79-9DF3-C28BD09AC046}" type="presOf" srcId="{ECA9EB1A-7A51-4A0A-89A8-E821FCB6CC9F}" destId="{E02FCB94-CACB-421B-9ECC-FDC9CDC75D57}" srcOrd="0" destOrd="0" presId="urn:microsoft.com/office/officeart/2008/layout/RadialCluster"/>
    <dgm:cxn modelId="{48F07952-21A4-4C00-97A0-70E3CC6092D7}" srcId="{FF58D634-98BA-4960-937F-916F6CC7C6ED}" destId="{ADE69605-8C41-4346-91D0-D9EA5B947BDA}" srcOrd="0" destOrd="0" parTransId="{229867BF-E364-42AF-ACBA-E2F334E72F07}" sibTransId="{59BA3408-DE58-49D5-B8CA-7BDAC69E254B}"/>
    <dgm:cxn modelId="{35C33D96-786C-463A-8CC7-B7AE61E41DEF}" srcId="{ADE69605-8C41-4346-91D0-D9EA5B947BDA}" destId="{86272DA1-AF2A-455E-8C0B-E7A770030EA8}" srcOrd="0" destOrd="0" parTransId="{DA5F169D-241B-48AE-B858-250EB6EB54F5}" sibTransId="{2120D34E-B40E-401D-9B65-7FD4202A66D3}"/>
    <dgm:cxn modelId="{A1C8D9B4-3E60-4D2C-B590-98C3981EB169}" type="presOf" srcId="{FF58D634-98BA-4960-937F-916F6CC7C6ED}" destId="{37AA52BD-2AC2-484C-8DD8-D864C4D7C53C}" srcOrd="0" destOrd="0" presId="urn:microsoft.com/office/officeart/2008/layout/RadialCluster"/>
    <dgm:cxn modelId="{B34D87B8-DA8D-4720-A2E3-BC311523DC62}" type="presOf" srcId="{538DDD82-016E-4942-9455-94FF8E450CDA}" destId="{26E0EB2A-22B0-450A-9C72-CC6F4FC211DE}" srcOrd="0" destOrd="0" presId="urn:microsoft.com/office/officeart/2008/layout/RadialCluster"/>
    <dgm:cxn modelId="{1A2B6BD3-54E7-4C74-A614-15A9BB683CB0}" srcId="{ADE69605-8C41-4346-91D0-D9EA5B947BDA}" destId="{538DDD82-016E-4942-9455-94FF8E450CDA}" srcOrd="1" destOrd="0" parTransId="{B8C896CD-DB46-4919-B337-918291107B3C}" sibTransId="{3B408BB8-C763-4C34-9B63-6EAB30383AF8}"/>
    <dgm:cxn modelId="{193D3AE1-8FF0-496C-88C6-B729F7DF83C0}" srcId="{538DDD82-016E-4942-9455-94FF8E450CDA}" destId="{ECA9EB1A-7A51-4A0A-89A8-E821FCB6CC9F}" srcOrd="0" destOrd="0" parTransId="{99688CBD-91AD-4046-9437-E79D6A7E8344}" sibTransId="{21FC879E-0913-4968-8D33-F4C974880EA1}"/>
    <dgm:cxn modelId="{50C6B9F9-2B5A-4EFE-80ED-C3FFD3804659}" type="presOf" srcId="{DA5F169D-241B-48AE-B858-250EB6EB54F5}" destId="{04DEEE60-AE7A-41D4-9BEB-74C72C95F436}" srcOrd="0" destOrd="0" presId="urn:microsoft.com/office/officeart/2008/layout/RadialCluster"/>
    <dgm:cxn modelId="{597CF3A4-1BF3-4F5B-9000-854C8F5893FC}" type="presParOf" srcId="{37AA52BD-2AC2-484C-8DD8-D864C4D7C53C}" destId="{09FBB228-5E54-4F56-94D5-B63FE66419A0}" srcOrd="0" destOrd="0" presId="urn:microsoft.com/office/officeart/2008/layout/RadialCluster"/>
    <dgm:cxn modelId="{3534588B-28D3-426A-9F49-C36D40976F2A}" type="presParOf" srcId="{37AA52BD-2AC2-484C-8DD8-D864C4D7C53C}" destId="{94124B41-67F6-4DDE-92E3-D3CA05A03023}" srcOrd="1" destOrd="0" presId="urn:microsoft.com/office/officeart/2008/layout/RadialCluster"/>
    <dgm:cxn modelId="{7012F5ED-63E8-45E5-B5FE-3E1B78A8E8DD}" type="presParOf" srcId="{94124B41-67F6-4DDE-92E3-D3CA05A03023}" destId="{38042B27-0740-4F26-9189-8A1FB9B9145C}" srcOrd="0" destOrd="0" presId="urn:microsoft.com/office/officeart/2008/layout/RadialCluster"/>
    <dgm:cxn modelId="{4C7392AE-F0D2-46B4-A525-586AD7EC942D}" type="presParOf" srcId="{37AA52BD-2AC2-484C-8DD8-D864C4D7C53C}" destId="{04DEEE60-AE7A-41D4-9BEB-74C72C95F436}" srcOrd="2" destOrd="0" presId="urn:microsoft.com/office/officeart/2008/layout/RadialCluster"/>
    <dgm:cxn modelId="{479E5BB3-3421-40B3-A4AA-3F062E761D3A}" type="presParOf" srcId="{37AA52BD-2AC2-484C-8DD8-D864C4D7C53C}" destId="{D3103D6C-F209-4CDC-B04A-737C8A40EE94}" srcOrd="3" destOrd="0" presId="urn:microsoft.com/office/officeart/2008/layout/RadialCluster"/>
    <dgm:cxn modelId="{19EAA949-ECD9-480B-A791-0FFFB7D3C3ED}" type="presParOf" srcId="{D3103D6C-F209-4CDC-B04A-737C8A40EE94}" destId="{26E0EB2A-22B0-450A-9C72-CC6F4FC211DE}" srcOrd="0" destOrd="0" presId="urn:microsoft.com/office/officeart/2008/layout/RadialCluster"/>
    <dgm:cxn modelId="{394A4B2B-F7CC-4394-A665-6DD04DD01822}" type="presParOf" srcId="{D3103D6C-F209-4CDC-B04A-737C8A40EE94}" destId="{CD21EBDB-ECDD-46FB-BD9C-BEC58F827BDB}" srcOrd="1" destOrd="0" presId="urn:microsoft.com/office/officeart/2008/layout/RadialCluster"/>
    <dgm:cxn modelId="{1B66927C-78CB-42A8-9632-DC1E8102C1BE}" type="presParOf" srcId="{D3103D6C-F209-4CDC-B04A-737C8A40EE94}" destId="{E02FCB94-CACB-421B-9ECC-FDC9CDC75D57}" srcOrd="2" destOrd="0" presId="urn:microsoft.com/office/officeart/2008/layout/RadialCluster"/>
    <dgm:cxn modelId="{1ACEE037-A933-484D-A484-F5DC601656C9}" type="presParOf" srcId="{37AA52BD-2AC2-484C-8DD8-D864C4D7C53C}" destId="{FD386622-CDFF-42F3-BF70-607157568AB1}" srcOrd="4"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336A54E-B976-4413-9955-6C32CD116981}"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BED058A0-A605-4DA9-A7F1-F669F7700C0F}">
      <dgm:prSet phldrT="[Text]" custT="1"/>
      <dgm:spPr/>
      <dgm:t>
        <a:bodyPr/>
        <a:lstStyle/>
        <a:p>
          <a:r>
            <a:rPr lang="en-US" sz="1600" b="1" dirty="0">
              <a:solidFill>
                <a:schemeClr val="tx1"/>
              </a:solidFill>
              <a:latin typeface="Comic Sans MS" panose="030F0702030302020204" pitchFamily="66" charset="0"/>
            </a:rPr>
            <a:t>Palm Beach County HIV CARE Council </a:t>
          </a:r>
        </a:p>
      </dgm:t>
    </dgm:pt>
    <dgm:pt modelId="{B8C4AF72-3EE0-4E92-B596-AB6519B43BFE}" type="parTrans" cxnId="{3C581401-31FD-4D4A-B0A3-BC936DD65CBB}">
      <dgm:prSet/>
      <dgm:spPr/>
      <dgm:t>
        <a:bodyPr/>
        <a:lstStyle/>
        <a:p>
          <a:endParaRPr lang="en-US"/>
        </a:p>
      </dgm:t>
    </dgm:pt>
    <dgm:pt modelId="{225A94BC-1851-49FD-A25A-5E64008C8A4C}" type="sibTrans" cxnId="{3C581401-31FD-4D4A-B0A3-BC936DD65CBB}">
      <dgm:prSet/>
      <dgm:spPr/>
      <dgm:t>
        <a:bodyPr/>
        <a:lstStyle/>
        <a:p>
          <a:endParaRPr lang="en-US"/>
        </a:p>
      </dgm:t>
    </dgm:pt>
    <dgm:pt modelId="{66F5CDFA-495C-4A3F-98B9-F46BEE3C0D7C}" type="asst">
      <dgm:prSet phldrT="[Text]" custT="1"/>
      <dgm:spPr/>
      <dgm:t>
        <a:bodyPr/>
        <a:lstStyle/>
        <a:p>
          <a:r>
            <a:rPr lang="en-US" sz="1600" b="1" dirty="0">
              <a:solidFill>
                <a:schemeClr val="tx1"/>
              </a:solidFill>
            </a:rPr>
            <a:t>Executive Committee*</a:t>
          </a:r>
        </a:p>
      </dgm:t>
    </dgm:pt>
    <dgm:pt modelId="{6423EB84-BA58-4BBD-97EA-C6D293EECAE3}" type="parTrans" cxnId="{FFFFD6F2-D223-4FBB-9B8D-6D89A136432E}">
      <dgm:prSet/>
      <dgm:spPr/>
      <dgm:t>
        <a:bodyPr/>
        <a:lstStyle/>
        <a:p>
          <a:endParaRPr lang="en-US"/>
        </a:p>
      </dgm:t>
    </dgm:pt>
    <dgm:pt modelId="{21C8E892-368F-460F-A577-EDECDD4312E4}" type="sibTrans" cxnId="{FFFFD6F2-D223-4FBB-9B8D-6D89A136432E}">
      <dgm:prSet/>
      <dgm:spPr/>
      <dgm:t>
        <a:bodyPr/>
        <a:lstStyle/>
        <a:p>
          <a:endParaRPr lang="en-US"/>
        </a:p>
      </dgm:t>
    </dgm:pt>
    <dgm:pt modelId="{001853E3-DD8B-47E9-897D-220DEB40BA8D}">
      <dgm:prSet custT="1"/>
      <dgm:spPr/>
      <dgm:t>
        <a:bodyPr/>
        <a:lstStyle/>
        <a:p>
          <a:r>
            <a:rPr lang="en-US" sz="1400" dirty="0">
              <a:solidFill>
                <a:schemeClr val="tx1"/>
              </a:solidFill>
            </a:rPr>
            <a:t>Community Engagement</a:t>
          </a:r>
        </a:p>
      </dgm:t>
    </dgm:pt>
    <dgm:pt modelId="{1DAD48F8-5C44-4127-BC64-DEF7F7777E90}" type="parTrans" cxnId="{AD295079-4B76-40D6-83B1-76557F8AF740}">
      <dgm:prSet/>
      <dgm:spPr/>
      <dgm:t>
        <a:bodyPr/>
        <a:lstStyle/>
        <a:p>
          <a:endParaRPr lang="en-US"/>
        </a:p>
      </dgm:t>
    </dgm:pt>
    <dgm:pt modelId="{5D70DC56-1D32-43EE-A001-B3A0B52634FB}" type="sibTrans" cxnId="{AD295079-4B76-40D6-83B1-76557F8AF740}">
      <dgm:prSet/>
      <dgm:spPr/>
      <dgm:t>
        <a:bodyPr/>
        <a:lstStyle/>
        <a:p>
          <a:endParaRPr lang="en-US"/>
        </a:p>
      </dgm:t>
    </dgm:pt>
    <dgm:pt modelId="{9D24A005-065D-48E6-9F9B-279FD7F52CD1}">
      <dgm:prSet custT="1"/>
      <dgm:spPr/>
      <dgm:t>
        <a:bodyPr/>
        <a:lstStyle/>
        <a:p>
          <a:r>
            <a:rPr lang="en-US" sz="1600" b="1" dirty="0">
              <a:solidFill>
                <a:schemeClr val="tx1"/>
              </a:solidFill>
            </a:rPr>
            <a:t>Planning </a:t>
          </a:r>
        </a:p>
      </dgm:t>
    </dgm:pt>
    <dgm:pt modelId="{1806B335-8C10-4496-865E-E84251B48542}" type="parTrans" cxnId="{A63EB1F3-8CBA-4065-AA81-A46D6FAF1E53}">
      <dgm:prSet/>
      <dgm:spPr/>
      <dgm:t>
        <a:bodyPr/>
        <a:lstStyle/>
        <a:p>
          <a:endParaRPr lang="en-US"/>
        </a:p>
      </dgm:t>
    </dgm:pt>
    <dgm:pt modelId="{BD2A1B4E-A2C1-4F50-8288-88D669D6660C}" type="sibTrans" cxnId="{A63EB1F3-8CBA-4065-AA81-A46D6FAF1E53}">
      <dgm:prSet/>
      <dgm:spPr/>
      <dgm:t>
        <a:bodyPr/>
        <a:lstStyle/>
        <a:p>
          <a:endParaRPr lang="en-US"/>
        </a:p>
      </dgm:t>
    </dgm:pt>
    <dgm:pt modelId="{6CCC1B95-D8BB-4020-98F0-F38572D98BC9}">
      <dgm:prSet custT="1"/>
      <dgm:spPr/>
      <dgm:t>
        <a:bodyPr/>
        <a:lstStyle/>
        <a:p>
          <a:r>
            <a:rPr lang="en-US" sz="1600" b="1" dirty="0">
              <a:solidFill>
                <a:schemeClr val="tx1"/>
              </a:solidFill>
            </a:rPr>
            <a:t>Quality Management &amp; Evaluation </a:t>
          </a:r>
        </a:p>
      </dgm:t>
    </dgm:pt>
    <dgm:pt modelId="{31EB6D40-AD65-445A-8330-5F04CE4C85CD}" type="parTrans" cxnId="{C1B0F97D-7EF5-412D-9F95-D7B653CB9699}">
      <dgm:prSet/>
      <dgm:spPr/>
      <dgm:t>
        <a:bodyPr/>
        <a:lstStyle/>
        <a:p>
          <a:endParaRPr lang="en-US"/>
        </a:p>
      </dgm:t>
    </dgm:pt>
    <dgm:pt modelId="{3EBFC1FA-BBA5-47C2-B68F-3794111B65A0}" type="sibTrans" cxnId="{C1B0F97D-7EF5-412D-9F95-D7B653CB9699}">
      <dgm:prSet/>
      <dgm:spPr/>
      <dgm:t>
        <a:bodyPr/>
        <a:lstStyle/>
        <a:p>
          <a:endParaRPr lang="en-US"/>
        </a:p>
      </dgm:t>
    </dgm:pt>
    <dgm:pt modelId="{D8C976DB-C56E-4E5F-94E5-69082F23F650}">
      <dgm:prSet custT="1"/>
      <dgm:spPr/>
      <dgm:t>
        <a:bodyPr/>
        <a:lstStyle/>
        <a:p>
          <a:r>
            <a:rPr lang="en-US" sz="1600" dirty="0">
              <a:solidFill>
                <a:schemeClr val="tx1"/>
              </a:solidFill>
            </a:rPr>
            <a:t>Priorities &amp; Allocations **</a:t>
          </a:r>
        </a:p>
      </dgm:t>
    </dgm:pt>
    <dgm:pt modelId="{5AB2406D-8F14-4CDC-9318-C7DF18A92FE6}" type="parTrans" cxnId="{14AFC0F1-8337-414E-BAE3-67419CB7918F}">
      <dgm:prSet/>
      <dgm:spPr/>
      <dgm:t>
        <a:bodyPr/>
        <a:lstStyle/>
        <a:p>
          <a:endParaRPr lang="en-US"/>
        </a:p>
      </dgm:t>
    </dgm:pt>
    <dgm:pt modelId="{39019409-8285-4CFF-A535-8B2E6187A517}" type="sibTrans" cxnId="{14AFC0F1-8337-414E-BAE3-67419CB7918F}">
      <dgm:prSet/>
      <dgm:spPr/>
      <dgm:t>
        <a:bodyPr/>
        <a:lstStyle/>
        <a:p>
          <a:endParaRPr lang="en-US"/>
        </a:p>
      </dgm:t>
    </dgm:pt>
    <dgm:pt modelId="{6378BD5A-3B73-4712-9BB8-D3999EB0892C}">
      <dgm:prSet custT="1"/>
      <dgm:spPr/>
      <dgm:t>
        <a:bodyPr/>
        <a:lstStyle/>
        <a:p>
          <a:r>
            <a:rPr lang="en-US" sz="1600" b="1" dirty="0">
              <a:solidFill>
                <a:schemeClr val="tx1"/>
              </a:solidFill>
            </a:rPr>
            <a:t>Housing </a:t>
          </a:r>
        </a:p>
      </dgm:t>
    </dgm:pt>
    <dgm:pt modelId="{CC4717B0-2036-4F26-825F-192D35455FE2}" type="parTrans" cxnId="{7B373FE5-BF53-4181-B6A0-36494E17E07D}">
      <dgm:prSet/>
      <dgm:spPr/>
      <dgm:t>
        <a:bodyPr/>
        <a:lstStyle/>
        <a:p>
          <a:endParaRPr lang="en-US"/>
        </a:p>
      </dgm:t>
    </dgm:pt>
    <dgm:pt modelId="{A82D97A2-E6C6-4C68-B16E-497C2E251FCE}" type="sibTrans" cxnId="{7B373FE5-BF53-4181-B6A0-36494E17E07D}">
      <dgm:prSet/>
      <dgm:spPr/>
      <dgm:t>
        <a:bodyPr/>
        <a:lstStyle/>
        <a:p>
          <a:endParaRPr lang="en-US"/>
        </a:p>
      </dgm:t>
    </dgm:pt>
    <dgm:pt modelId="{B051BBF0-6DDF-4BD9-8F94-20E68B6288EF}" type="pres">
      <dgm:prSet presAssocID="{D336A54E-B976-4413-9955-6C32CD116981}" presName="hierChild1" presStyleCnt="0">
        <dgm:presLayoutVars>
          <dgm:orgChart val="1"/>
          <dgm:chPref val="1"/>
          <dgm:dir/>
          <dgm:animOne val="branch"/>
          <dgm:animLvl val="lvl"/>
          <dgm:resizeHandles/>
        </dgm:presLayoutVars>
      </dgm:prSet>
      <dgm:spPr/>
    </dgm:pt>
    <dgm:pt modelId="{AD8F19E2-0D2E-4157-8881-E7EEE742CAF8}" type="pres">
      <dgm:prSet presAssocID="{BED058A0-A605-4DA9-A7F1-F669F7700C0F}" presName="hierRoot1" presStyleCnt="0">
        <dgm:presLayoutVars>
          <dgm:hierBranch val="init"/>
        </dgm:presLayoutVars>
      </dgm:prSet>
      <dgm:spPr/>
    </dgm:pt>
    <dgm:pt modelId="{5336C9FA-2538-4E38-AE61-C999A7BCF3CB}" type="pres">
      <dgm:prSet presAssocID="{BED058A0-A605-4DA9-A7F1-F669F7700C0F}" presName="rootComposite1" presStyleCnt="0"/>
      <dgm:spPr/>
    </dgm:pt>
    <dgm:pt modelId="{D1ECD564-3C9B-407E-985B-40BF98EC7908}" type="pres">
      <dgm:prSet presAssocID="{BED058A0-A605-4DA9-A7F1-F669F7700C0F}" presName="rootText1" presStyleLbl="node0" presStyleIdx="0" presStyleCnt="1" custScaleX="511551" custScaleY="263580">
        <dgm:presLayoutVars>
          <dgm:chPref val="3"/>
        </dgm:presLayoutVars>
      </dgm:prSet>
      <dgm:spPr/>
    </dgm:pt>
    <dgm:pt modelId="{D609ACFD-48AD-4C1D-992E-56A86E6D5953}" type="pres">
      <dgm:prSet presAssocID="{BED058A0-A605-4DA9-A7F1-F669F7700C0F}" presName="rootConnector1" presStyleLbl="node1" presStyleIdx="0" presStyleCnt="0"/>
      <dgm:spPr/>
    </dgm:pt>
    <dgm:pt modelId="{E56165CC-8979-460D-B6CD-29AB0B71C86E}" type="pres">
      <dgm:prSet presAssocID="{BED058A0-A605-4DA9-A7F1-F669F7700C0F}" presName="hierChild2" presStyleCnt="0"/>
      <dgm:spPr/>
    </dgm:pt>
    <dgm:pt modelId="{1D5E950B-24EB-40F9-A365-641EC34FBE39}" type="pres">
      <dgm:prSet presAssocID="{1DAD48F8-5C44-4127-BC64-DEF7F7777E90}" presName="Name37" presStyleLbl="parChTrans1D2" presStyleIdx="0" presStyleCnt="6"/>
      <dgm:spPr/>
    </dgm:pt>
    <dgm:pt modelId="{48542AD9-AD73-405C-8C15-6F6E059B137F}" type="pres">
      <dgm:prSet presAssocID="{001853E3-DD8B-47E9-897D-220DEB40BA8D}" presName="hierRoot2" presStyleCnt="0">
        <dgm:presLayoutVars>
          <dgm:hierBranch val="init"/>
        </dgm:presLayoutVars>
      </dgm:prSet>
      <dgm:spPr/>
    </dgm:pt>
    <dgm:pt modelId="{5FD7363C-14E0-4F08-A9E0-27FDD31A26FD}" type="pres">
      <dgm:prSet presAssocID="{001853E3-DD8B-47E9-897D-220DEB40BA8D}" presName="rootComposite" presStyleCnt="0"/>
      <dgm:spPr/>
    </dgm:pt>
    <dgm:pt modelId="{65899960-6BEB-4E9A-B9D2-D4AEFF0B347D}" type="pres">
      <dgm:prSet presAssocID="{001853E3-DD8B-47E9-897D-220DEB40BA8D}" presName="rootText" presStyleLbl="node2" presStyleIdx="0" presStyleCnt="5" custScaleX="179531" custScaleY="204486">
        <dgm:presLayoutVars>
          <dgm:chPref val="3"/>
        </dgm:presLayoutVars>
      </dgm:prSet>
      <dgm:spPr/>
    </dgm:pt>
    <dgm:pt modelId="{303302FC-5327-43F7-B5A8-55FDBBFE21A0}" type="pres">
      <dgm:prSet presAssocID="{001853E3-DD8B-47E9-897D-220DEB40BA8D}" presName="rootConnector" presStyleLbl="node2" presStyleIdx="0" presStyleCnt="5"/>
      <dgm:spPr/>
    </dgm:pt>
    <dgm:pt modelId="{B0A91823-6BC9-41FC-B401-7FA29E667373}" type="pres">
      <dgm:prSet presAssocID="{001853E3-DD8B-47E9-897D-220DEB40BA8D}" presName="hierChild4" presStyleCnt="0"/>
      <dgm:spPr/>
    </dgm:pt>
    <dgm:pt modelId="{F1CED92C-0956-4883-92A7-C95031E86AC7}" type="pres">
      <dgm:prSet presAssocID="{001853E3-DD8B-47E9-897D-220DEB40BA8D}" presName="hierChild5" presStyleCnt="0"/>
      <dgm:spPr/>
    </dgm:pt>
    <dgm:pt modelId="{0FBC1CE8-7E88-422A-A99C-C6A38CEFEEC1}" type="pres">
      <dgm:prSet presAssocID="{31EB6D40-AD65-445A-8330-5F04CE4C85CD}" presName="Name37" presStyleLbl="parChTrans1D2" presStyleIdx="1" presStyleCnt="6"/>
      <dgm:spPr/>
    </dgm:pt>
    <dgm:pt modelId="{54109DF9-7CED-4066-B596-840AD77BB8C7}" type="pres">
      <dgm:prSet presAssocID="{6CCC1B95-D8BB-4020-98F0-F38572D98BC9}" presName="hierRoot2" presStyleCnt="0">
        <dgm:presLayoutVars>
          <dgm:hierBranch val="init"/>
        </dgm:presLayoutVars>
      </dgm:prSet>
      <dgm:spPr/>
    </dgm:pt>
    <dgm:pt modelId="{A1BE0105-34C4-4ED2-AFF4-53D23D14A82C}" type="pres">
      <dgm:prSet presAssocID="{6CCC1B95-D8BB-4020-98F0-F38572D98BC9}" presName="rootComposite" presStyleCnt="0"/>
      <dgm:spPr/>
    </dgm:pt>
    <dgm:pt modelId="{3934C6C2-896A-4F1A-9536-7E7329A773A6}" type="pres">
      <dgm:prSet presAssocID="{6CCC1B95-D8BB-4020-98F0-F38572D98BC9}" presName="rootText" presStyleLbl="node2" presStyleIdx="1" presStyleCnt="5" custScaleX="200089" custScaleY="229939">
        <dgm:presLayoutVars>
          <dgm:chPref val="3"/>
        </dgm:presLayoutVars>
      </dgm:prSet>
      <dgm:spPr/>
    </dgm:pt>
    <dgm:pt modelId="{BDB34BA4-A6CC-44EC-92C8-9FC2D5486742}" type="pres">
      <dgm:prSet presAssocID="{6CCC1B95-D8BB-4020-98F0-F38572D98BC9}" presName="rootConnector" presStyleLbl="node2" presStyleIdx="1" presStyleCnt="5"/>
      <dgm:spPr/>
    </dgm:pt>
    <dgm:pt modelId="{282B4274-C313-4ADB-9FBA-4713375F78AE}" type="pres">
      <dgm:prSet presAssocID="{6CCC1B95-D8BB-4020-98F0-F38572D98BC9}" presName="hierChild4" presStyleCnt="0"/>
      <dgm:spPr/>
    </dgm:pt>
    <dgm:pt modelId="{6ED88507-E7E9-49CF-BDD3-275761D57A08}" type="pres">
      <dgm:prSet presAssocID="{6CCC1B95-D8BB-4020-98F0-F38572D98BC9}" presName="hierChild5" presStyleCnt="0"/>
      <dgm:spPr/>
    </dgm:pt>
    <dgm:pt modelId="{74401F96-2C57-4A4B-BBFA-2BC5230DAA66}" type="pres">
      <dgm:prSet presAssocID="{1806B335-8C10-4496-865E-E84251B48542}" presName="Name37" presStyleLbl="parChTrans1D2" presStyleIdx="2" presStyleCnt="6"/>
      <dgm:spPr/>
    </dgm:pt>
    <dgm:pt modelId="{AC5A0178-60CF-4621-B4CE-738801E3455D}" type="pres">
      <dgm:prSet presAssocID="{9D24A005-065D-48E6-9F9B-279FD7F52CD1}" presName="hierRoot2" presStyleCnt="0">
        <dgm:presLayoutVars>
          <dgm:hierBranch val="init"/>
        </dgm:presLayoutVars>
      </dgm:prSet>
      <dgm:spPr/>
    </dgm:pt>
    <dgm:pt modelId="{308FDB6D-8CB4-4665-ACD3-AF46BBA7563D}" type="pres">
      <dgm:prSet presAssocID="{9D24A005-065D-48E6-9F9B-279FD7F52CD1}" presName="rootComposite" presStyleCnt="0"/>
      <dgm:spPr/>
    </dgm:pt>
    <dgm:pt modelId="{E17DFDB6-5CD0-4321-9975-DE0AD9C68F0A}" type="pres">
      <dgm:prSet presAssocID="{9D24A005-065D-48E6-9F9B-279FD7F52CD1}" presName="rootText" presStyleLbl="node2" presStyleIdx="2" presStyleCnt="5" custScaleX="170061">
        <dgm:presLayoutVars>
          <dgm:chPref val="3"/>
        </dgm:presLayoutVars>
      </dgm:prSet>
      <dgm:spPr/>
    </dgm:pt>
    <dgm:pt modelId="{0AD78204-2F54-4722-8CFC-27DAB841F56F}" type="pres">
      <dgm:prSet presAssocID="{9D24A005-065D-48E6-9F9B-279FD7F52CD1}" presName="rootConnector" presStyleLbl="node2" presStyleIdx="2" presStyleCnt="5"/>
      <dgm:spPr/>
    </dgm:pt>
    <dgm:pt modelId="{64292725-0CCC-4B8A-B319-CE5A076AE8B7}" type="pres">
      <dgm:prSet presAssocID="{9D24A005-065D-48E6-9F9B-279FD7F52CD1}" presName="hierChild4" presStyleCnt="0"/>
      <dgm:spPr/>
    </dgm:pt>
    <dgm:pt modelId="{7E25A677-FA41-4B02-9C08-3F5ABEEF7085}" type="pres">
      <dgm:prSet presAssocID="{9D24A005-065D-48E6-9F9B-279FD7F52CD1}" presName="hierChild5" presStyleCnt="0"/>
      <dgm:spPr/>
    </dgm:pt>
    <dgm:pt modelId="{DB2B73E5-E9D7-42DD-BD61-C76CC3DCC66D}" type="pres">
      <dgm:prSet presAssocID="{5AB2406D-8F14-4CDC-9318-C7DF18A92FE6}" presName="Name37" presStyleLbl="parChTrans1D2" presStyleIdx="3" presStyleCnt="6"/>
      <dgm:spPr/>
    </dgm:pt>
    <dgm:pt modelId="{821E5BEB-F8FD-47F9-A1B6-5CD7D2BB3ED5}" type="pres">
      <dgm:prSet presAssocID="{D8C976DB-C56E-4E5F-94E5-69082F23F650}" presName="hierRoot2" presStyleCnt="0">
        <dgm:presLayoutVars>
          <dgm:hierBranch val="init"/>
        </dgm:presLayoutVars>
      </dgm:prSet>
      <dgm:spPr/>
    </dgm:pt>
    <dgm:pt modelId="{3CA1E4B2-870A-44A5-B762-94D1CFEC3F27}" type="pres">
      <dgm:prSet presAssocID="{D8C976DB-C56E-4E5F-94E5-69082F23F650}" presName="rootComposite" presStyleCnt="0"/>
      <dgm:spPr/>
    </dgm:pt>
    <dgm:pt modelId="{8F6803AB-54D4-4739-ABEA-C3042B33BC24}" type="pres">
      <dgm:prSet presAssocID="{D8C976DB-C56E-4E5F-94E5-69082F23F650}" presName="rootText" presStyleLbl="node2" presStyleIdx="3" presStyleCnt="5" custScaleX="255873" custScaleY="361231">
        <dgm:presLayoutVars>
          <dgm:chPref val="3"/>
        </dgm:presLayoutVars>
      </dgm:prSet>
      <dgm:spPr/>
    </dgm:pt>
    <dgm:pt modelId="{AA88D63F-CE77-4EDC-AA15-D2D02C9D9DC2}" type="pres">
      <dgm:prSet presAssocID="{D8C976DB-C56E-4E5F-94E5-69082F23F650}" presName="rootConnector" presStyleLbl="node2" presStyleIdx="3" presStyleCnt="5"/>
      <dgm:spPr/>
    </dgm:pt>
    <dgm:pt modelId="{F14E5257-CB1D-4954-A19E-6423F68DA122}" type="pres">
      <dgm:prSet presAssocID="{D8C976DB-C56E-4E5F-94E5-69082F23F650}" presName="hierChild4" presStyleCnt="0"/>
      <dgm:spPr/>
    </dgm:pt>
    <dgm:pt modelId="{A02E2F52-CADC-415B-8B46-A4328F88A2D3}" type="pres">
      <dgm:prSet presAssocID="{D8C976DB-C56E-4E5F-94E5-69082F23F650}" presName="hierChild5" presStyleCnt="0"/>
      <dgm:spPr/>
    </dgm:pt>
    <dgm:pt modelId="{B2E8B50F-9CB9-4A67-86B9-D66FBBC9EC09}" type="pres">
      <dgm:prSet presAssocID="{CC4717B0-2036-4F26-825F-192D35455FE2}" presName="Name37" presStyleLbl="parChTrans1D2" presStyleIdx="4" presStyleCnt="6"/>
      <dgm:spPr/>
    </dgm:pt>
    <dgm:pt modelId="{863454FE-B40C-429E-A448-BD1FC18F2ABA}" type="pres">
      <dgm:prSet presAssocID="{6378BD5A-3B73-4712-9BB8-D3999EB0892C}" presName="hierRoot2" presStyleCnt="0">
        <dgm:presLayoutVars>
          <dgm:hierBranch val="init"/>
        </dgm:presLayoutVars>
      </dgm:prSet>
      <dgm:spPr/>
    </dgm:pt>
    <dgm:pt modelId="{48D79993-A545-4122-A04E-869B9755C497}" type="pres">
      <dgm:prSet presAssocID="{6378BD5A-3B73-4712-9BB8-D3999EB0892C}" presName="rootComposite" presStyleCnt="0"/>
      <dgm:spPr/>
    </dgm:pt>
    <dgm:pt modelId="{71357273-C265-46CD-9C66-3B86C55D7731}" type="pres">
      <dgm:prSet presAssocID="{6378BD5A-3B73-4712-9BB8-D3999EB0892C}" presName="rootText" presStyleLbl="node2" presStyleIdx="4" presStyleCnt="5" custScaleX="184227" custScaleY="180488">
        <dgm:presLayoutVars>
          <dgm:chPref val="3"/>
        </dgm:presLayoutVars>
      </dgm:prSet>
      <dgm:spPr/>
    </dgm:pt>
    <dgm:pt modelId="{FD0F67F1-79C9-4892-8759-5FA5B7E64BC3}" type="pres">
      <dgm:prSet presAssocID="{6378BD5A-3B73-4712-9BB8-D3999EB0892C}" presName="rootConnector" presStyleLbl="node2" presStyleIdx="4" presStyleCnt="5"/>
      <dgm:spPr/>
    </dgm:pt>
    <dgm:pt modelId="{801AB22B-76C2-4C23-B0F9-4B854780C139}" type="pres">
      <dgm:prSet presAssocID="{6378BD5A-3B73-4712-9BB8-D3999EB0892C}" presName="hierChild4" presStyleCnt="0"/>
      <dgm:spPr/>
    </dgm:pt>
    <dgm:pt modelId="{B1F15FFE-D46C-4009-9675-568800783B48}" type="pres">
      <dgm:prSet presAssocID="{6378BD5A-3B73-4712-9BB8-D3999EB0892C}" presName="hierChild5" presStyleCnt="0"/>
      <dgm:spPr/>
    </dgm:pt>
    <dgm:pt modelId="{9C3C6749-3D63-4968-8E09-F3B88B0B1071}" type="pres">
      <dgm:prSet presAssocID="{BED058A0-A605-4DA9-A7F1-F669F7700C0F}" presName="hierChild3" presStyleCnt="0"/>
      <dgm:spPr/>
    </dgm:pt>
    <dgm:pt modelId="{C208F5F6-CF37-4975-84B0-30C2D338A9D2}" type="pres">
      <dgm:prSet presAssocID="{6423EB84-BA58-4BBD-97EA-C6D293EECAE3}" presName="Name111" presStyleLbl="parChTrans1D2" presStyleIdx="5" presStyleCnt="6"/>
      <dgm:spPr/>
    </dgm:pt>
    <dgm:pt modelId="{E3D327D1-4015-4C03-B89B-0A22F6B2B790}" type="pres">
      <dgm:prSet presAssocID="{66F5CDFA-495C-4A3F-98B9-F46BEE3C0D7C}" presName="hierRoot3" presStyleCnt="0">
        <dgm:presLayoutVars>
          <dgm:hierBranch val="init"/>
        </dgm:presLayoutVars>
      </dgm:prSet>
      <dgm:spPr/>
    </dgm:pt>
    <dgm:pt modelId="{8000A6F1-0BA2-4DA0-B453-B365F82EC7FE}" type="pres">
      <dgm:prSet presAssocID="{66F5CDFA-495C-4A3F-98B9-F46BEE3C0D7C}" presName="rootComposite3" presStyleCnt="0"/>
      <dgm:spPr/>
    </dgm:pt>
    <dgm:pt modelId="{93CDE5BF-27F7-484D-ADED-A864389D60EA}" type="pres">
      <dgm:prSet presAssocID="{66F5CDFA-495C-4A3F-98B9-F46BEE3C0D7C}" presName="rootText3" presStyleLbl="asst1" presStyleIdx="0" presStyleCnt="1" custScaleX="283887" custScaleY="171946">
        <dgm:presLayoutVars>
          <dgm:chPref val="3"/>
        </dgm:presLayoutVars>
      </dgm:prSet>
      <dgm:spPr/>
    </dgm:pt>
    <dgm:pt modelId="{88EB19B5-2B85-4712-87F6-D5EEA3E037FE}" type="pres">
      <dgm:prSet presAssocID="{66F5CDFA-495C-4A3F-98B9-F46BEE3C0D7C}" presName="rootConnector3" presStyleLbl="asst1" presStyleIdx="0" presStyleCnt="1"/>
      <dgm:spPr/>
    </dgm:pt>
    <dgm:pt modelId="{082D9006-3F74-4D3B-9A75-DABB23B9B0BA}" type="pres">
      <dgm:prSet presAssocID="{66F5CDFA-495C-4A3F-98B9-F46BEE3C0D7C}" presName="hierChild6" presStyleCnt="0"/>
      <dgm:spPr/>
    </dgm:pt>
    <dgm:pt modelId="{AB38C35A-E1E7-4B3E-A78D-28F90342944B}" type="pres">
      <dgm:prSet presAssocID="{66F5CDFA-495C-4A3F-98B9-F46BEE3C0D7C}" presName="hierChild7" presStyleCnt="0"/>
      <dgm:spPr/>
    </dgm:pt>
  </dgm:ptLst>
  <dgm:cxnLst>
    <dgm:cxn modelId="{ACB28700-1613-4CD7-B0F8-9A08DD69CCDB}" type="presOf" srcId="{001853E3-DD8B-47E9-897D-220DEB40BA8D}" destId="{65899960-6BEB-4E9A-B9D2-D4AEFF0B347D}" srcOrd="0" destOrd="0" presId="urn:microsoft.com/office/officeart/2005/8/layout/orgChart1"/>
    <dgm:cxn modelId="{3C581401-31FD-4D4A-B0A3-BC936DD65CBB}" srcId="{D336A54E-B976-4413-9955-6C32CD116981}" destId="{BED058A0-A605-4DA9-A7F1-F669F7700C0F}" srcOrd="0" destOrd="0" parTransId="{B8C4AF72-3EE0-4E92-B596-AB6519B43BFE}" sibTransId="{225A94BC-1851-49FD-A25A-5E64008C8A4C}"/>
    <dgm:cxn modelId="{1C59AA03-91B6-4652-846C-852BFEF01A98}" type="presOf" srcId="{D336A54E-B976-4413-9955-6C32CD116981}" destId="{B051BBF0-6DDF-4BD9-8F94-20E68B6288EF}" srcOrd="0" destOrd="0" presId="urn:microsoft.com/office/officeart/2005/8/layout/orgChart1"/>
    <dgm:cxn modelId="{2BCC5C06-BBF5-4457-BDE4-CD558DBFF0D9}" type="presOf" srcId="{6CCC1B95-D8BB-4020-98F0-F38572D98BC9}" destId="{BDB34BA4-A6CC-44EC-92C8-9FC2D5486742}" srcOrd="1" destOrd="0" presId="urn:microsoft.com/office/officeart/2005/8/layout/orgChart1"/>
    <dgm:cxn modelId="{1284EA16-FA78-496D-B2DD-49F84F5528F0}" type="presOf" srcId="{6378BD5A-3B73-4712-9BB8-D3999EB0892C}" destId="{FD0F67F1-79C9-4892-8759-5FA5B7E64BC3}" srcOrd="1" destOrd="0" presId="urn:microsoft.com/office/officeart/2005/8/layout/orgChart1"/>
    <dgm:cxn modelId="{4CBCFA1D-EC4E-4BE5-9B24-69C683AA384D}" type="presOf" srcId="{6423EB84-BA58-4BBD-97EA-C6D293EECAE3}" destId="{C208F5F6-CF37-4975-84B0-30C2D338A9D2}" srcOrd="0" destOrd="0" presId="urn:microsoft.com/office/officeart/2005/8/layout/orgChart1"/>
    <dgm:cxn modelId="{22906A35-4787-41E2-9EE8-1668A53B5F24}" type="presOf" srcId="{9D24A005-065D-48E6-9F9B-279FD7F52CD1}" destId="{0AD78204-2F54-4722-8CFC-27DAB841F56F}" srcOrd="1" destOrd="0" presId="urn:microsoft.com/office/officeart/2005/8/layout/orgChart1"/>
    <dgm:cxn modelId="{3E1A5C3B-28DA-4AF5-BF0A-EBA9687B6738}" type="presOf" srcId="{BED058A0-A605-4DA9-A7F1-F669F7700C0F}" destId="{D1ECD564-3C9B-407E-985B-40BF98EC7908}" srcOrd="0" destOrd="0" presId="urn:microsoft.com/office/officeart/2005/8/layout/orgChart1"/>
    <dgm:cxn modelId="{C8B06744-9E94-4688-9DAC-EA4F8D3BB4A5}" type="presOf" srcId="{D8C976DB-C56E-4E5F-94E5-69082F23F650}" destId="{AA88D63F-CE77-4EDC-AA15-D2D02C9D9DC2}" srcOrd="1" destOrd="0" presId="urn:microsoft.com/office/officeart/2005/8/layout/orgChart1"/>
    <dgm:cxn modelId="{AD295079-4B76-40D6-83B1-76557F8AF740}" srcId="{BED058A0-A605-4DA9-A7F1-F669F7700C0F}" destId="{001853E3-DD8B-47E9-897D-220DEB40BA8D}" srcOrd="1" destOrd="0" parTransId="{1DAD48F8-5C44-4127-BC64-DEF7F7777E90}" sibTransId="{5D70DC56-1D32-43EE-A001-B3A0B52634FB}"/>
    <dgm:cxn modelId="{C1B0F97D-7EF5-412D-9F95-D7B653CB9699}" srcId="{BED058A0-A605-4DA9-A7F1-F669F7700C0F}" destId="{6CCC1B95-D8BB-4020-98F0-F38572D98BC9}" srcOrd="2" destOrd="0" parTransId="{31EB6D40-AD65-445A-8330-5F04CE4C85CD}" sibTransId="{3EBFC1FA-BBA5-47C2-B68F-3794111B65A0}"/>
    <dgm:cxn modelId="{71365887-7A4C-4323-8B97-CAEE3EC56945}" type="presOf" srcId="{9D24A005-065D-48E6-9F9B-279FD7F52CD1}" destId="{E17DFDB6-5CD0-4321-9975-DE0AD9C68F0A}" srcOrd="0" destOrd="0" presId="urn:microsoft.com/office/officeart/2005/8/layout/orgChart1"/>
    <dgm:cxn modelId="{96765091-6CF8-4F31-BE64-42D787EB8800}" type="presOf" srcId="{001853E3-DD8B-47E9-897D-220DEB40BA8D}" destId="{303302FC-5327-43F7-B5A8-55FDBBFE21A0}" srcOrd="1" destOrd="0" presId="urn:microsoft.com/office/officeart/2005/8/layout/orgChart1"/>
    <dgm:cxn modelId="{81CE1992-FEB8-42BF-A72D-5E02C999EA4F}" type="presOf" srcId="{D8C976DB-C56E-4E5F-94E5-69082F23F650}" destId="{8F6803AB-54D4-4739-ABEA-C3042B33BC24}" srcOrd="0" destOrd="0" presId="urn:microsoft.com/office/officeart/2005/8/layout/orgChart1"/>
    <dgm:cxn modelId="{627FD296-491C-4AD8-946B-78D3AC0D4E10}" type="presOf" srcId="{6CCC1B95-D8BB-4020-98F0-F38572D98BC9}" destId="{3934C6C2-896A-4F1A-9536-7E7329A773A6}" srcOrd="0" destOrd="0" presId="urn:microsoft.com/office/officeart/2005/8/layout/orgChart1"/>
    <dgm:cxn modelId="{B8CE7097-9553-400E-B977-54FD110F8D8E}" type="presOf" srcId="{6378BD5A-3B73-4712-9BB8-D3999EB0892C}" destId="{71357273-C265-46CD-9C66-3B86C55D7731}" srcOrd="0" destOrd="0" presId="urn:microsoft.com/office/officeart/2005/8/layout/orgChart1"/>
    <dgm:cxn modelId="{16019897-0B5D-4395-876E-7CEDA69493B7}" type="presOf" srcId="{BED058A0-A605-4DA9-A7F1-F669F7700C0F}" destId="{D609ACFD-48AD-4C1D-992E-56A86E6D5953}" srcOrd="1" destOrd="0" presId="urn:microsoft.com/office/officeart/2005/8/layout/orgChart1"/>
    <dgm:cxn modelId="{5D3211A0-4C63-4C72-B573-E07FE0D5A836}" type="presOf" srcId="{66F5CDFA-495C-4A3F-98B9-F46BEE3C0D7C}" destId="{88EB19B5-2B85-4712-87F6-D5EEA3E037FE}" srcOrd="1" destOrd="0" presId="urn:microsoft.com/office/officeart/2005/8/layout/orgChart1"/>
    <dgm:cxn modelId="{81297DA2-5F99-4C45-B47F-667A0A24F56E}" type="presOf" srcId="{1806B335-8C10-4496-865E-E84251B48542}" destId="{74401F96-2C57-4A4B-BBFA-2BC5230DAA66}" srcOrd="0" destOrd="0" presId="urn:microsoft.com/office/officeart/2005/8/layout/orgChart1"/>
    <dgm:cxn modelId="{D64AEAAD-9900-4784-9CA9-7150D2EB4619}" type="presOf" srcId="{66F5CDFA-495C-4A3F-98B9-F46BEE3C0D7C}" destId="{93CDE5BF-27F7-484D-ADED-A864389D60EA}" srcOrd="0" destOrd="0" presId="urn:microsoft.com/office/officeart/2005/8/layout/orgChart1"/>
    <dgm:cxn modelId="{9540C2B7-0858-4316-8515-936E3A7F58A1}" type="presOf" srcId="{5AB2406D-8F14-4CDC-9318-C7DF18A92FE6}" destId="{DB2B73E5-E9D7-42DD-BD61-C76CC3DCC66D}" srcOrd="0" destOrd="0" presId="urn:microsoft.com/office/officeart/2005/8/layout/orgChart1"/>
    <dgm:cxn modelId="{E8F588D6-CFF8-46DF-B3C7-62B35638695C}" type="presOf" srcId="{1DAD48F8-5C44-4127-BC64-DEF7F7777E90}" destId="{1D5E950B-24EB-40F9-A365-641EC34FBE39}" srcOrd="0" destOrd="0" presId="urn:microsoft.com/office/officeart/2005/8/layout/orgChart1"/>
    <dgm:cxn modelId="{B1F224DD-386D-4A2D-BFE7-0D38374E6EBC}" type="presOf" srcId="{CC4717B0-2036-4F26-825F-192D35455FE2}" destId="{B2E8B50F-9CB9-4A67-86B9-D66FBBC9EC09}" srcOrd="0" destOrd="0" presId="urn:microsoft.com/office/officeart/2005/8/layout/orgChart1"/>
    <dgm:cxn modelId="{7B373FE5-BF53-4181-B6A0-36494E17E07D}" srcId="{BED058A0-A605-4DA9-A7F1-F669F7700C0F}" destId="{6378BD5A-3B73-4712-9BB8-D3999EB0892C}" srcOrd="5" destOrd="0" parTransId="{CC4717B0-2036-4F26-825F-192D35455FE2}" sibTransId="{A82D97A2-E6C6-4C68-B16E-497C2E251FCE}"/>
    <dgm:cxn modelId="{14AFC0F1-8337-414E-BAE3-67419CB7918F}" srcId="{BED058A0-A605-4DA9-A7F1-F669F7700C0F}" destId="{D8C976DB-C56E-4E5F-94E5-69082F23F650}" srcOrd="4" destOrd="0" parTransId="{5AB2406D-8F14-4CDC-9318-C7DF18A92FE6}" sibTransId="{39019409-8285-4CFF-A535-8B2E6187A517}"/>
    <dgm:cxn modelId="{FFFFD6F2-D223-4FBB-9B8D-6D89A136432E}" srcId="{BED058A0-A605-4DA9-A7F1-F669F7700C0F}" destId="{66F5CDFA-495C-4A3F-98B9-F46BEE3C0D7C}" srcOrd="0" destOrd="0" parTransId="{6423EB84-BA58-4BBD-97EA-C6D293EECAE3}" sibTransId="{21C8E892-368F-460F-A577-EDECDD4312E4}"/>
    <dgm:cxn modelId="{A63EB1F3-8CBA-4065-AA81-A46D6FAF1E53}" srcId="{BED058A0-A605-4DA9-A7F1-F669F7700C0F}" destId="{9D24A005-065D-48E6-9F9B-279FD7F52CD1}" srcOrd="3" destOrd="0" parTransId="{1806B335-8C10-4496-865E-E84251B48542}" sibTransId="{BD2A1B4E-A2C1-4F50-8288-88D669D6660C}"/>
    <dgm:cxn modelId="{A5B0D4FC-320D-45E0-A85E-F05222E7307F}" type="presOf" srcId="{31EB6D40-AD65-445A-8330-5F04CE4C85CD}" destId="{0FBC1CE8-7E88-422A-A99C-C6A38CEFEEC1}" srcOrd="0" destOrd="0" presId="urn:microsoft.com/office/officeart/2005/8/layout/orgChart1"/>
    <dgm:cxn modelId="{6A3F2E0C-A24B-48A2-8A66-F0BDE0B87169}" type="presParOf" srcId="{B051BBF0-6DDF-4BD9-8F94-20E68B6288EF}" destId="{AD8F19E2-0D2E-4157-8881-E7EEE742CAF8}" srcOrd="0" destOrd="0" presId="urn:microsoft.com/office/officeart/2005/8/layout/orgChart1"/>
    <dgm:cxn modelId="{5073EBB7-6897-4B6C-B41D-8635767A502F}" type="presParOf" srcId="{AD8F19E2-0D2E-4157-8881-E7EEE742CAF8}" destId="{5336C9FA-2538-4E38-AE61-C999A7BCF3CB}" srcOrd="0" destOrd="0" presId="urn:microsoft.com/office/officeart/2005/8/layout/orgChart1"/>
    <dgm:cxn modelId="{6BD90304-FF05-4209-B1E9-587F02E445D6}" type="presParOf" srcId="{5336C9FA-2538-4E38-AE61-C999A7BCF3CB}" destId="{D1ECD564-3C9B-407E-985B-40BF98EC7908}" srcOrd="0" destOrd="0" presId="urn:microsoft.com/office/officeart/2005/8/layout/orgChart1"/>
    <dgm:cxn modelId="{3FCD8C06-4B0F-4B3B-880B-A8CCC3E42741}" type="presParOf" srcId="{5336C9FA-2538-4E38-AE61-C999A7BCF3CB}" destId="{D609ACFD-48AD-4C1D-992E-56A86E6D5953}" srcOrd="1" destOrd="0" presId="urn:microsoft.com/office/officeart/2005/8/layout/orgChart1"/>
    <dgm:cxn modelId="{B64FD12E-489A-4983-BF31-D55CEDD07767}" type="presParOf" srcId="{AD8F19E2-0D2E-4157-8881-E7EEE742CAF8}" destId="{E56165CC-8979-460D-B6CD-29AB0B71C86E}" srcOrd="1" destOrd="0" presId="urn:microsoft.com/office/officeart/2005/8/layout/orgChart1"/>
    <dgm:cxn modelId="{2A2AAF6D-FD80-4ABE-9A12-641F6C2122FA}" type="presParOf" srcId="{E56165CC-8979-460D-B6CD-29AB0B71C86E}" destId="{1D5E950B-24EB-40F9-A365-641EC34FBE39}" srcOrd="0" destOrd="0" presId="urn:microsoft.com/office/officeart/2005/8/layout/orgChart1"/>
    <dgm:cxn modelId="{99ED2C89-B546-4FDA-B05B-21CFCEDB0D8F}" type="presParOf" srcId="{E56165CC-8979-460D-B6CD-29AB0B71C86E}" destId="{48542AD9-AD73-405C-8C15-6F6E059B137F}" srcOrd="1" destOrd="0" presId="urn:microsoft.com/office/officeart/2005/8/layout/orgChart1"/>
    <dgm:cxn modelId="{22C6EB75-DDE6-4903-BAC3-165F7F15C364}" type="presParOf" srcId="{48542AD9-AD73-405C-8C15-6F6E059B137F}" destId="{5FD7363C-14E0-4F08-A9E0-27FDD31A26FD}" srcOrd="0" destOrd="0" presId="urn:microsoft.com/office/officeart/2005/8/layout/orgChart1"/>
    <dgm:cxn modelId="{C9230966-7CC4-405A-869C-73FA4E17CD30}" type="presParOf" srcId="{5FD7363C-14E0-4F08-A9E0-27FDD31A26FD}" destId="{65899960-6BEB-4E9A-B9D2-D4AEFF0B347D}" srcOrd="0" destOrd="0" presId="urn:microsoft.com/office/officeart/2005/8/layout/orgChart1"/>
    <dgm:cxn modelId="{86268C8B-DEAC-4E93-956D-68CA614B5980}" type="presParOf" srcId="{5FD7363C-14E0-4F08-A9E0-27FDD31A26FD}" destId="{303302FC-5327-43F7-B5A8-55FDBBFE21A0}" srcOrd="1" destOrd="0" presId="urn:microsoft.com/office/officeart/2005/8/layout/orgChart1"/>
    <dgm:cxn modelId="{8F56A64B-63BB-4C67-9F92-0F1E7C561A92}" type="presParOf" srcId="{48542AD9-AD73-405C-8C15-6F6E059B137F}" destId="{B0A91823-6BC9-41FC-B401-7FA29E667373}" srcOrd="1" destOrd="0" presId="urn:microsoft.com/office/officeart/2005/8/layout/orgChart1"/>
    <dgm:cxn modelId="{C304C083-F3E9-4A3E-9B84-1E491ED54B43}" type="presParOf" srcId="{48542AD9-AD73-405C-8C15-6F6E059B137F}" destId="{F1CED92C-0956-4883-92A7-C95031E86AC7}" srcOrd="2" destOrd="0" presId="urn:microsoft.com/office/officeart/2005/8/layout/orgChart1"/>
    <dgm:cxn modelId="{79EF0537-69CE-4FFF-B5F7-CF2D06921BC2}" type="presParOf" srcId="{E56165CC-8979-460D-B6CD-29AB0B71C86E}" destId="{0FBC1CE8-7E88-422A-A99C-C6A38CEFEEC1}" srcOrd="2" destOrd="0" presId="urn:microsoft.com/office/officeart/2005/8/layout/orgChart1"/>
    <dgm:cxn modelId="{5211D473-FA84-412F-8842-5749B15869B3}" type="presParOf" srcId="{E56165CC-8979-460D-B6CD-29AB0B71C86E}" destId="{54109DF9-7CED-4066-B596-840AD77BB8C7}" srcOrd="3" destOrd="0" presId="urn:microsoft.com/office/officeart/2005/8/layout/orgChart1"/>
    <dgm:cxn modelId="{8551A99E-F408-4B2D-AA77-2BC57BA96DAF}" type="presParOf" srcId="{54109DF9-7CED-4066-B596-840AD77BB8C7}" destId="{A1BE0105-34C4-4ED2-AFF4-53D23D14A82C}" srcOrd="0" destOrd="0" presId="urn:microsoft.com/office/officeart/2005/8/layout/orgChart1"/>
    <dgm:cxn modelId="{5F3848F5-8371-46D2-A3BE-B51DF507C8BC}" type="presParOf" srcId="{A1BE0105-34C4-4ED2-AFF4-53D23D14A82C}" destId="{3934C6C2-896A-4F1A-9536-7E7329A773A6}" srcOrd="0" destOrd="0" presId="urn:microsoft.com/office/officeart/2005/8/layout/orgChart1"/>
    <dgm:cxn modelId="{D97560D0-BB42-43F7-94BD-71FC11A39DE0}" type="presParOf" srcId="{A1BE0105-34C4-4ED2-AFF4-53D23D14A82C}" destId="{BDB34BA4-A6CC-44EC-92C8-9FC2D5486742}" srcOrd="1" destOrd="0" presId="urn:microsoft.com/office/officeart/2005/8/layout/orgChart1"/>
    <dgm:cxn modelId="{9CE06B0B-38D3-491C-B63B-91A5563537EF}" type="presParOf" srcId="{54109DF9-7CED-4066-B596-840AD77BB8C7}" destId="{282B4274-C313-4ADB-9FBA-4713375F78AE}" srcOrd="1" destOrd="0" presId="urn:microsoft.com/office/officeart/2005/8/layout/orgChart1"/>
    <dgm:cxn modelId="{3A5913D4-EBFE-4746-96C7-A17A66C729D8}" type="presParOf" srcId="{54109DF9-7CED-4066-B596-840AD77BB8C7}" destId="{6ED88507-E7E9-49CF-BDD3-275761D57A08}" srcOrd="2" destOrd="0" presId="urn:microsoft.com/office/officeart/2005/8/layout/orgChart1"/>
    <dgm:cxn modelId="{1C6E54C7-707A-4437-A528-F5019F805533}" type="presParOf" srcId="{E56165CC-8979-460D-B6CD-29AB0B71C86E}" destId="{74401F96-2C57-4A4B-BBFA-2BC5230DAA66}" srcOrd="4" destOrd="0" presId="urn:microsoft.com/office/officeart/2005/8/layout/orgChart1"/>
    <dgm:cxn modelId="{11F9137D-DDB7-4E4B-AF01-ABCED2CEFF06}" type="presParOf" srcId="{E56165CC-8979-460D-B6CD-29AB0B71C86E}" destId="{AC5A0178-60CF-4621-B4CE-738801E3455D}" srcOrd="5" destOrd="0" presId="urn:microsoft.com/office/officeart/2005/8/layout/orgChart1"/>
    <dgm:cxn modelId="{415C60B7-EA28-4ABA-A2F4-C84F98AE747D}" type="presParOf" srcId="{AC5A0178-60CF-4621-B4CE-738801E3455D}" destId="{308FDB6D-8CB4-4665-ACD3-AF46BBA7563D}" srcOrd="0" destOrd="0" presId="urn:microsoft.com/office/officeart/2005/8/layout/orgChart1"/>
    <dgm:cxn modelId="{6F9D1F07-3EF8-4C57-84F2-5AC7B187D2A1}" type="presParOf" srcId="{308FDB6D-8CB4-4665-ACD3-AF46BBA7563D}" destId="{E17DFDB6-5CD0-4321-9975-DE0AD9C68F0A}" srcOrd="0" destOrd="0" presId="urn:microsoft.com/office/officeart/2005/8/layout/orgChart1"/>
    <dgm:cxn modelId="{14E5DE9C-0C55-4168-B55A-F5FC90DFDE86}" type="presParOf" srcId="{308FDB6D-8CB4-4665-ACD3-AF46BBA7563D}" destId="{0AD78204-2F54-4722-8CFC-27DAB841F56F}" srcOrd="1" destOrd="0" presId="urn:microsoft.com/office/officeart/2005/8/layout/orgChart1"/>
    <dgm:cxn modelId="{03D4913B-15DE-49DB-A237-638412473AE5}" type="presParOf" srcId="{AC5A0178-60CF-4621-B4CE-738801E3455D}" destId="{64292725-0CCC-4B8A-B319-CE5A076AE8B7}" srcOrd="1" destOrd="0" presId="urn:microsoft.com/office/officeart/2005/8/layout/orgChart1"/>
    <dgm:cxn modelId="{8723735D-088B-46FF-9B19-DA0FE7F80A96}" type="presParOf" srcId="{AC5A0178-60CF-4621-B4CE-738801E3455D}" destId="{7E25A677-FA41-4B02-9C08-3F5ABEEF7085}" srcOrd="2" destOrd="0" presId="urn:microsoft.com/office/officeart/2005/8/layout/orgChart1"/>
    <dgm:cxn modelId="{D22B1E89-67EA-4E3C-976B-691164358F78}" type="presParOf" srcId="{E56165CC-8979-460D-B6CD-29AB0B71C86E}" destId="{DB2B73E5-E9D7-42DD-BD61-C76CC3DCC66D}" srcOrd="6" destOrd="0" presId="urn:microsoft.com/office/officeart/2005/8/layout/orgChart1"/>
    <dgm:cxn modelId="{F0744C34-A9DF-42E6-BC62-B820DEBCF4BD}" type="presParOf" srcId="{E56165CC-8979-460D-B6CD-29AB0B71C86E}" destId="{821E5BEB-F8FD-47F9-A1B6-5CD7D2BB3ED5}" srcOrd="7" destOrd="0" presId="urn:microsoft.com/office/officeart/2005/8/layout/orgChart1"/>
    <dgm:cxn modelId="{3E4F4A48-69FE-4C44-9862-6F56525FCD0D}" type="presParOf" srcId="{821E5BEB-F8FD-47F9-A1B6-5CD7D2BB3ED5}" destId="{3CA1E4B2-870A-44A5-B762-94D1CFEC3F27}" srcOrd="0" destOrd="0" presId="urn:microsoft.com/office/officeart/2005/8/layout/orgChart1"/>
    <dgm:cxn modelId="{C00A0A06-4891-4005-A7F3-C3CFE273F57E}" type="presParOf" srcId="{3CA1E4B2-870A-44A5-B762-94D1CFEC3F27}" destId="{8F6803AB-54D4-4739-ABEA-C3042B33BC24}" srcOrd="0" destOrd="0" presId="urn:microsoft.com/office/officeart/2005/8/layout/orgChart1"/>
    <dgm:cxn modelId="{01780378-F9D4-47B1-AFED-7DDA95BB0027}" type="presParOf" srcId="{3CA1E4B2-870A-44A5-B762-94D1CFEC3F27}" destId="{AA88D63F-CE77-4EDC-AA15-D2D02C9D9DC2}" srcOrd="1" destOrd="0" presId="urn:microsoft.com/office/officeart/2005/8/layout/orgChart1"/>
    <dgm:cxn modelId="{9F4610D3-ABF8-43AB-B2FB-C52115E9DAA9}" type="presParOf" srcId="{821E5BEB-F8FD-47F9-A1B6-5CD7D2BB3ED5}" destId="{F14E5257-CB1D-4954-A19E-6423F68DA122}" srcOrd="1" destOrd="0" presId="urn:microsoft.com/office/officeart/2005/8/layout/orgChart1"/>
    <dgm:cxn modelId="{DE625C01-B451-4B32-98EF-CF71F8DE2F7B}" type="presParOf" srcId="{821E5BEB-F8FD-47F9-A1B6-5CD7D2BB3ED5}" destId="{A02E2F52-CADC-415B-8B46-A4328F88A2D3}" srcOrd="2" destOrd="0" presId="urn:microsoft.com/office/officeart/2005/8/layout/orgChart1"/>
    <dgm:cxn modelId="{8A732765-62B7-4125-A5A3-2EC10FFDD9CB}" type="presParOf" srcId="{E56165CC-8979-460D-B6CD-29AB0B71C86E}" destId="{B2E8B50F-9CB9-4A67-86B9-D66FBBC9EC09}" srcOrd="8" destOrd="0" presId="urn:microsoft.com/office/officeart/2005/8/layout/orgChart1"/>
    <dgm:cxn modelId="{C418B145-460B-48FD-9AD7-605DDD82084B}" type="presParOf" srcId="{E56165CC-8979-460D-B6CD-29AB0B71C86E}" destId="{863454FE-B40C-429E-A448-BD1FC18F2ABA}" srcOrd="9" destOrd="0" presId="urn:microsoft.com/office/officeart/2005/8/layout/orgChart1"/>
    <dgm:cxn modelId="{885BFBD0-FFBF-41EE-AAEE-B5021BB80B3B}" type="presParOf" srcId="{863454FE-B40C-429E-A448-BD1FC18F2ABA}" destId="{48D79993-A545-4122-A04E-869B9755C497}" srcOrd="0" destOrd="0" presId="urn:microsoft.com/office/officeart/2005/8/layout/orgChart1"/>
    <dgm:cxn modelId="{EE7C2DF8-5E8E-47DD-BBCC-CFBF3F2C91CB}" type="presParOf" srcId="{48D79993-A545-4122-A04E-869B9755C497}" destId="{71357273-C265-46CD-9C66-3B86C55D7731}" srcOrd="0" destOrd="0" presId="urn:microsoft.com/office/officeart/2005/8/layout/orgChart1"/>
    <dgm:cxn modelId="{9A9D61EE-6EBD-4C28-B55A-69EC28BCBE0A}" type="presParOf" srcId="{48D79993-A545-4122-A04E-869B9755C497}" destId="{FD0F67F1-79C9-4892-8759-5FA5B7E64BC3}" srcOrd="1" destOrd="0" presId="urn:microsoft.com/office/officeart/2005/8/layout/orgChart1"/>
    <dgm:cxn modelId="{100001F2-ED29-4D3A-A813-4DAA161E0D8D}" type="presParOf" srcId="{863454FE-B40C-429E-A448-BD1FC18F2ABA}" destId="{801AB22B-76C2-4C23-B0F9-4B854780C139}" srcOrd="1" destOrd="0" presId="urn:microsoft.com/office/officeart/2005/8/layout/orgChart1"/>
    <dgm:cxn modelId="{433D48DD-793A-4A06-8117-6789D6C3057C}" type="presParOf" srcId="{863454FE-B40C-429E-A448-BD1FC18F2ABA}" destId="{B1F15FFE-D46C-4009-9675-568800783B48}" srcOrd="2" destOrd="0" presId="urn:microsoft.com/office/officeart/2005/8/layout/orgChart1"/>
    <dgm:cxn modelId="{3F10187F-0440-41E6-A4FE-9A133C712A79}" type="presParOf" srcId="{AD8F19E2-0D2E-4157-8881-E7EEE742CAF8}" destId="{9C3C6749-3D63-4968-8E09-F3B88B0B1071}" srcOrd="2" destOrd="0" presId="urn:microsoft.com/office/officeart/2005/8/layout/orgChart1"/>
    <dgm:cxn modelId="{2A559B26-E46F-48EB-B93B-68E8C1C6292A}" type="presParOf" srcId="{9C3C6749-3D63-4968-8E09-F3B88B0B1071}" destId="{C208F5F6-CF37-4975-84B0-30C2D338A9D2}" srcOrd="0" destOrd="0" presId="urn:microsoft.com/office/officeart/2005/8/layout/orgChart1"/>
    <dgm:cxn modelId="{07440F1B-CB49-4250-8158-060D18F03458}" type="presParOf" srcId="{9C3C6749-3D63-4968-8E09-F3B88B0B1071}" destId="{E3D327D1-4015-4C03-B89B-0A22F6B2B790}" srcOrd="1" destOrd="0" presId="urn:microsoft.com/office/officeart/2005/8/layout/orgChart1"/>
    <dgm:cxn modelId="{0482DB22-38F0-43CB-80A2-838B775E3C24}" type="presParOf" srcId="{E3D327D1-4015-4C03-B89B-0A22F6B2B790}" destId="{8000A6F1-0BA2-4DA0-B453-B365F82EC7FE}" srcOrd="0" destOrd="0" presId="urn:microsoft.com/office/officeart/2005/8/layout/orgChart1"/>
    <dgm:cxn modelId="{DEA9B6B7-C665-450B-A009-8B2D86F0030F}" type="presParOf" srcId="{8000A6F1-0BA2-4DA0-B453-B365F82EC7FE}" destId="{93CDE5BF-27F7-484D-ADED-A864389D60EA}" srcOrd="0" destOrd="0" presId="urn:microsoft.com/office/officeart/2005/8/layout/orgChart1"/>
    <dgm:cxn modelId="{2FB53FCB-4865-4E46-915A-4847D44019FD}" type="presParOf" srcId="{8000A6F1-0BA2-4DA0-B453-B365F82EC7FE}" destId="{88EB19B5-2B85-4712-87F6-D5EEA3E037FE}" srcOrd="1" destOrd="0" presId="urn:microsoft.com/office/officeart/2005/8/layout/orgChart1"/>
    <dgm:cxn modelId="{81BE53C6-4AE8-4A9D-960C-8C42BF0AE111}" type="presParOf" srcId="{E3D327D1-4015-4C03-B89B-0A22F6B2B790}" destId="{082D9006-3F74-4D3B-9A75-DABB23B9B0BA}" srcOrd="1" destOrd="0" presId="urn:microsoft.com/office/officeart/2005/8/layout/orgChart1"/>
    <dgm:cxn modelId="{40991F60-A6C2-47AC-81A6-E14B0E591EEF}" type="presParOf" srcId="{E3D327D1-4015-4C03-B89B-0A22F6B2B790}" destId="{AB38C35A-E1E7-4B3E-A78D-28F90342944B}"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386622-CDFF-42F3-BF70-607157568AB1}">
      <dsp:nvSpPr>
        <dsp:cNvPr id="0" name=""/>
        <dsp:cNvSpPr/>
      </dsp:nvSpPr>
      <dsp:spPr>
        <a:xfrm rot="5365916">
          <a:off x="3941625" y="2849523"/>
          <a:ext cx="203624" cy="0"/>
        </a:xfrm>
        <a:custGeom>
          <a:avLst/>
          <a:gdLst/>
          <a:ahLst/>
          <a:cxnLst/>
          <a:rect l="0" t="0" r="0" b="0"/>
          <a:pathLst>
            <a:path>
              <a:moveTo>
                <a:pt x="0" y="0"/>
              </a:moveTo>
              <a:lnTo>
                <a:pt x="203624" y="0"/>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4DEEE60-AE7A-41D4-9BEB-74C72C95F436}">
      <dsp:nvSpPr>
        <dsp:cNvPr id="0" name=""/>
        <dsp:cNvSpPr/>
      </dsp:nvSpPr>
      <dsp:spPr>
        <a:xfrm rot="5350904">
          <a:off x="3978904" y="1958414"/>
          <a:ext cx="108185" cy="0"/>
        </a:xfrm>
        <a:custGeom>
          <a:avLst/>
          <a:gdLst/>
          <a:ahLst/>
          <a:cxnLst/>
          <a:rect l="0" t="0" r="0" b="0"/>
          <a:pathLst>
            <a:path>
              <a:moveTo>
                <a:pt x="0" y="0"/>
              </a:moveTo>
              <a:lnTo>
                <a:pt x="108185" y="0"/>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9FBB228-5E54-4F56-94D5-B63FE66419A0}">
      <dsp:nvSpPr>
        <dsp:cNvPr id="0" name=""/>
        <dsp:cNvSpPr/>
      </dsp:nvSpPr>
      <dsp:spPr>
        <a:xfrm>
          <a:off x="1041765" y="1904327"/>
          <a:ext cx="5992964" cy="843388"/>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1333500">
            <a:lnSpc>
              <a:spcPct val="90000"/>
            </a:lnSpc>
            <a:spcBef>
              <a:spcPct val="0"/>
            </a:spcBef>
            <a:spcAft>
              <a:spcPct val="35000"/>
            </a:spcAft>
            <a:buNone/>
          </a:pPr>
          <a:r>
            <a:rPr lang="en-US" sz="3000" kern="1200" dirty="0"/>
            <a:t>Community Services Department</a:t>
          </a:r>
        </a:p>
      </dsp:txBody>
      <dsp:txXfrm>
        <a:off x="1082936" y="1945498"/>
        <a:ext cx="5910622" cy="761046"/>
      </dsp:txXfrm>
    </dsp:sp>
    <dsp:sp modelId="{38042B27-0740-4F26-9189-8A1FB9B9145C}">
      <dsp:nvSpPr>
        <dsp:cNvPr id="0" name=""/>
        <dsp:cNvSpPr/>
      </dsp:nvSpPr>
      <dsp:spPr>
        <a:xfrm>
          <a:off x="809903" y="833213"/>
          <a:ext cx="6430889" cy="1179288"/>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600200">
            <a:lnSpc>
              <a:spcPct val="90000"/>
            </a:lnSpc>
            <a:spcBef>
              <a:spcPct val="0"/>
            </a:spcBef>
            <a:spcAft>
              <a:spcPct val="35000"/>
            </a:spcAft>
            <a:buNone/>
          </a:pPr>
          <a:r>
            <a:rPr lang="en-US" sz="3600" kern="1200" dirty="0"/>
            <a:t>Palm Beach County Government</a:t>
          </a:r>
        </a:p>
      </dsp:txBody>
      <dsp:txXfrm>
        <a:off x="867471" y="890781"/>
        <a:ext cx="6315753" cy="1064152"/>
      </dsp:txXfrm>
    </dsp:sp>
    <dsp:sp modelId="{26E0EB2A-22B0-450A-9C72-CC6F4FC211DE}">
      <dsp:nvSpPr>
        <dsp:cNvPr id="0" name=""/>
        <dsp:cNvSpPr/>
      </dsp:nvSpPr>
      <dsp:spPr>
        <a:xfrm>
          <a:off x="2027801" y="2951330"/>
          <a:ext cx="4041022" cy="779707"/>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1466850">
            <a:lnSpc>
              <a:spcPct val="90000"/>
            </a:lnSpc>
            <a:spcBef>
              <a:spcPct val="0"/>
            </a:spcBef>
            <a:spcAft>
              <a:spcPct val="35000"/>
            </a:spcAft>
            <a:buNone/>
          </a:pPr>
          <a:r>
            <a:rPr lang="en-US" sz="3300" kern="1200" dirty="0"/>
            <a:t>Ryan White Program</a:t>
          </a:r>
        </a:p>
      </dsp:txBody>
      <dsp:txXfrm>
        <a:off x="2065863" y="2989392"/>
        <a:ext cx="3964898" cy="703583"/>
      </dsp:txXfrm>
    </dsp:sp>
    <dsp:sp modelId="{CD21EBDB-ECDD-46FB-BD9C-BEC58F827BDB}">
      <dsp:nvSpPr>
        <dsp:cNvPr id="0" name=""/>
        <dsp:cNvSpPr/>
      </dsp:nvSpPr>
      <dsp:spPr>
        <a:xfrm rot="5524392">
          <a:off x="3972011" y="3791015"/>
          <a:ext cx="120034" cy="0"/>
        </a:xfrm>
        <a:custGeom>
          <a:avLst/>
          <a:gdLst/>
          <a:ahLst/>
          <a:cxnLst/>
          <a:rect l="0" t="0" r="0" b="0"/>
          <a:pathLst>
            <a:path>
              <a:moveTo>
                <a:pt x="0" y="0"/>
              </a:moveTo>
              <a:lnTo>
                <a:pt x="120034" y="0"/>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02FCB94-CACB-421B-9ECC-FDC9CDC75D57}">
      <dsp:nvSpPr>
        <dsp:cNvPr id="0" name=""/>
        <dsp:cNvSpPr/>
      </dsp:nvSpPr>
      <dsp:spPr>
        <a:xfrm>
          <a:off x="1305506" y="3850993"/>
          <a:ext cx="5414655" cy="94052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040" tIns="66040" rIns="66040" bIns="66040" numCol="1" spcCol="1270" anchor="ctr" anchorCtr="0">
          <a:noAutofit/>
        </a:bodyPr>
        <a:lstStyle/>
        <a:p>
          <a:pPr marL="0" lvl="0" indent="0" algn="ctr" defTabSz="1155700">
            <a:lnSpc>
              <a:spcPct val="90000"/>
            </a:lnSpc>
            <a:spcBef>
              <a:spcPct val="0"/>
            </a:spcBef>
            <a:spcAft>
              <a:spcPct val="35000"/>
            </a:spcAft>
            <a:buNone/>
          </a:pPr>
          <a:r>
            <a:rPr lang="en-US" sz="2600" kern="1200" dirty="0"/>
            <a:t>Ryan White HIV/AIDS CARE Council</a:t>
          </a:r>
        </a:p>
      </dsp:txBody>
      <dsp:txXfrm>
        <a:off x="1351419" y="3896906"/>
        <a:ext cx="5322829" cy="84870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08F5F6-CF37-4975-84B0-30C2D338A9D2}">
      <dsp:nvSpPr>
        <dsp:cNvPr id="0" name=""/>
        <dsp:cNvSpPr/>
      </dsp:nvSpPr>
      <dsp:spPr>
        <a:xfrm>
          <a:off x="5450660" y="1325700"/>
          <a:ext cx="105578" cy="643389"/>
        </a:xfrm>
        <a:custGeom>
          <a:avLst/>
          <a:gdLst/>
          <a:ahLst/>
          <a:cxnLst/>
          <a:rect l="0" t="0" r="0" b="0"/>
          <a:pathLst>
            <a:path>
              <a:moveTo>
                <a:pt x="105578" y="0"/>
              </a:moveTo>
              <a:lnTo>
                <a:pt x="105578" y="643389"/>
              </a:lnTo>
              <a:lnTo>
                <a:pt x="0" y="643389"/>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2E8B50F-9CB9-4A67-86B9-D66FBBC9EC09}">
      <dsp:nvSpPr>
        <dsp:cNvPr id="0" name=""/>
        <dsp:cNvSpPr/>
      </dsp:nvSpPr>
      <dsp:spPr>
        <a:xfrm>
          <a:off x="5556238" y="1325700"/>
          <a:ext cx="4472269" cy="1286779"/>
        </a:xfrm>
        <a:custGeom>
          <a:avLst/>
          <a:gdLst/>
          <a:ahLst/>
          <a:cxnLst/>
          <a:rect l="0" t="0" r="0" b="0"/>
          <a:pathLst>
            <a:path>
              <a:moveTo>
                <a:pt x="0" y="0"/>
              </a:moveTo>
              <a:lnTo>
                <a:pt x="0" y="1181200"/>
              </a:lnTo>
              <a:lnTo>
                <a:pt x="4472269" y="1181200"/>
              </a:lnTo>
              <a:lnTo>
                <a:pt x="4472269" y="1286779"/>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B2B73E5-E9D7-42DD-BD61-C76CC3DCC66D}">
      <dsp:nvSpPr>
        <dsp:cNvPr id="0" name=""/>
        <dsp:cNvSpPr/>
      </dsp:nvSpPr>
      <dsp:spPr>
        <a:xfrm>
          <a:off x="5556238" y="1325700"/>
          <a:ext cx="2048491" cy="1286779"/>
        </a:xfrm>
        <a:custGeom>
          <a:avLst/>
          <a:gdLst/>
          <a:ahLst/>
          <a:cxnLst/>
          <a:rect l="0" t="0" r="0" b="0"/>
          <a:pathLst>
            <a:path>
              <a:moveTo>
                <a:pt x="0" y="0"/>
              </a:moveTo>
              <a:lnTo>
                <a:pt x="0" y="1181200"/>
              </a:lnTo>
              <a:lnTo>
                <a:pt x="2048491" y="1181200"/>
              </a:lnTo>
              <a:lnTo>
                <a:pt x="2048491" y="1286779"/>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4401F96-2C57-4A4B-BBFA-2BC5230DAA66}">
      <dsp:nvSpPr>
        <dsp:cNvPr id="0" name=""/>
        <dsp:cNvSpPr/>
      </dsp:nvSpPr>
      <dsp:spPr>
        <a:xfrm>
          <a:off x="5252172" y="1325700"/>
          <a:ext cx="304065" cy="1286779"/>
        </a:xfrm>
        <a:custGeom>
          <a:avLst/>
          <a:gdLst/>
          <a:ahLst/>
          <a:cxnLst/>
          <a:rect l="0" t="0" r="0" b="0"/>
          <a:pathLst>
            <a:path>
              <a:moveTo>
                <a:pt x="304065" y="0"/>
              </a:moveTo>
              <a:lnTo>
                <a:pt x="304065" y="1181200"/>
              </a:lnTo>
              <a:lnTo>
                <a:pt x="0" y="1181200"/>
              </a:lnTo>
              <a:lnTo>
                <a:pt x="0" y="1286779"/>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FBC1CE8-7E88-422A-A99C-C6A38CEFEEC1}">
      <dsp:nvSpPr>
        <dsp:cNvPr id="0" name=""/>
        <dsp:cNvSpPr/>
      </dsp:nvSpPr>
      <dsp:spPr>
        <a:xfrm>
          <a:off x="3180071" y="1325700"/>
          <a:ext cx="2376166" cy="1286779"/>
        </a:xfrm>
        <a:custGeom>
          <a:avLst/>
          <a:gdLst/>
          <a:ahLst/>
          <a:cxnLst/>
          <a:rect l="0" t="0" r="0" b="0"/>
          <a:pathLst>
            <a:path>
              <a:moveTo>
                <a:pt x="2376166" y="0"/>
              </a:moveTo>
              <a:lnTo>
                <a:pt x="2376166" y="1181200"/>
              </a:lnTo>
              <a:lnTo>
                <a:pt x="0" y="1181200"/>
              </a:lnTo>
              <a:lnTo>
                <a:pt x="0" y="1286779"/>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5E950B-24EB-40F9-A365-641EC34FBE39}">
      <dsp:nvSpPr>
        <dsp:cNvPr id="0" name=""/>
        <dsp:cNvSpPr/>
      </dsp:nvSpPr>
      <dsp:spPr>
        <a:xfrm>
          <a:off x="1060359" y="1325700"/>
          <a:ext cx="4495878" cy="1286779"/>
        </a:xfrm>
        <a:custGeom>
          <a:avLst/>
          <a:gdLst/>
          <a:ahLst/>
          <a:cxnLst/>
          <a:rect l="0" t="0" r="0" b="0"/>
          <a:pathLst>
            <a:path>
              <a:moveTo>
                <a:pt x="4495878" y="0"/>
              </a:moveTo>
              <a:lnTo>
                <a:pt x="4495878" y="1181200"/>
              </a:lnTo>
              <a:lnTo>
                <a:pt x="0" y="1181200"/>
              </a:lnTo>
              <a:lnTo>
                <a:pt x="0" y="1286779"/>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1ECD564-3C9B-407E-985B-40BF98EC7908}">
      <dsp:nvSpPr>
        <dsp:cNvPr id="0" name=""/>
        <dsp:cNvSpPr/>
      </dsp:nvSpPr>
      <dsp:spPr>
        <a:xfrm>
          <a:off x="2984394" y="540"/>
          <a:ext cx="5143687" cy="1325159"/>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tx1"/>
              </a:solidFill>
              <a:latin typeface="Comic Sans MS" panose="030F0702030302020204" pitchFamily="66" charset="0"/>
            </a:rPr>
            <a:t>Palm Beach County HIV CARE Council </a:t>
          </a:r>
        </a:p>
      </dsp:txBody>
      <dsp:txXfrm>
        <a:off x="2984394" y="540"/>
        <a:ext cx="5143687" cy="1325159"/>
      </dsp:txXfrm>
    </dsp:sp>
    <dsp:sp modelId="{65899960-6BEB-4E9A-B9D2-D4AEFF0B347D}">
      <dsp:nvSpPr>
        <dsp:cNvPr id="0" name=""/>
        <dsp:cNvSpPr/>
      </dsp:nvSpPr>
      <dsp:spPr>
        <a:xfrm>
          <a:off x="157760" y="2612479"/>
          <a:ext cx="1805199" cy="1028061"/>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tx1"/>
              </a:solidFill>
            </a:rPr>
            <a:t>Community Engagement</a:t>
          </a:r>
        </a:p>
      </dsp:txBody>
      <dsp:txXfrm>
        <a:off x="157760" y="2612479"/>
        <a:ext cx="1805199" cy="1028061"/>
      </dsp:txXfrm>
    </dsp:sp>
    <dsp:sp modelId="{3934C6C2-896A-4F1A-9536-7E7329A773A6}">
      <dsp:nvSpPr>
        <dsp:cNvPr id="0" name=""/>
        <dsp:cNvSpPr/>
      </dsp:nvSpPr>
      <dsp:spPr>
        <a:xfrm>
          <a:off x="2174115" y="2612479"/>
          <a:ext cx="2011911" cy="1156027"/>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tx1"/>
              </a:solidFill>
            </a:rPr>
            <a:t>Quality Management &amp; Evaluation </a:t>
          </a:r>
        </a:p>
      </dsp:txBody>
      <dsp:txXfrm>
        <a:off x="2174115" y="2612479"/>
        <a:ext cx="2011911" cy="1156027"/>
      </dsp:txXfrm>
    </dsp:sp>
    <dsp:sp modelId="{E17DFDB6-5CD0-4321-9975-DE0AD9C68F0A}">
      <dsp:nvSpPr>
        <dsp:cNvPr id="0" name=""/>
        <dsp:cNvSpPr/>
      </dsp:nvSpPr>
      <dsp:spPr>
        <a:xfrm>
          <a:off x="4397184" y="2612479"/>
          <a:ext cx="1709977" cy="502754"/>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tx1"/>
              </a:solidFill>
            </a:rPr>
            <a:t>Planning </a:t>
          </a:r>
        </a:p>
      </dsp:txBody>
      <dsp:txXfrm>
        <a:off x="4397184" y="2612479"/>
        <a:ext cx="1709977" cy="502754"/>
      </dsp:txXfrm>
    </dsp:sp>
    <dsp:sp modelId="{8F6803AB-54D4-4739-ABEA-C3042B33BC24}">
      <dsp:nvSpPr>
        <dsp:cNvPr id="0" name=""/>
        <dsp:cNvSpPr/>
      </dsp:nvSpPr>
      <dsp:spPr>
        <a:xfrm>
          <a:off x="6318318" y="2612479"/>
          <a:ext cx="2572824" cy="1816103"/>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1"/>
              </a:solidFill>
            </a:rPr>
            <a:t>Priorities &amp; Allocations **</a:t>
          </a:r>
        </a:p>
      </dsp:txBody>
      <dsp:txXfrm>
        <a:off x="6318318" y="2612479"/>
        <a:ext cx="2572824" cy="1816103"/>
      </dsp:txXfrm>
    </dsp:sp>
    <dsp:sp modelId="{71357273-C265-46CD-9C66-3B86C55D7731}">
      <dsp:nvSpPr>
        <dsp:cNvPr id="0" name=""/>
        <dsp:cNvSpPr/>
      </dsp:nvSpPr>
      <dsp:spPr>
        <a:xfrm>
          <a:off x="9102299" y="2612479"/>
          <a:ext cx="1852417" cy="907410"/>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tx1"/>
              </a:solidFill>
            </a:rPr>
            <a:t>Housing </a:t>
          </a:r>
        </a:p>
      </dsp:txBody>
      <dsp:txXfrm>
        <a:off x="9102299" y="2612479"/>
        <a:ext cx="1852417" cy="907410"/>
      </dsp:txXfrm>
    </dsp:sp>
    <dsp:sp modelId="{93CDE5BF-27F7-484D-ADED-A864389D60EA}">
      <dsp:nvSpPr>
        <dsp:cNvPr id="0" name=""/>
        <dsp:cNvSpPr/>
      </dsp:nvSpPr>
      <dsp:spPr>
        <a:xfrm>
          <a:off x="2596152" y="1536856"/>
          <a:ext cx="2854507" cy="864465"/>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tx1"/>
              </a:solidFill>
            </a:rPr>
            <a:t>Executive Committee*</a:t>
          </a:r>
        </a:p>
      </dsp:txBody>
      <dsp:txXfrm>
        <a:off x="2596152" y="1536856"/>
        <a:ext cx="2854507" cy="864465"/>
      </dsp:txXfrm>
    </dsp:sp>
  </dsp:spTree>
</dsp:drawing>
</file>

<file path=ppt/diagrams/layout1.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4E399084-C417-4209-9E05-790D9E3D2110}" type="datetimeFigureOut">
              <a:rPr lang="en-US" smtClean="0"/>
              <a:t>2/4/2026</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DC2D5DB6-75A4-4F2C-ABE6-0349518FD8AB}" type="slidenum">
              <a:rPr lang="en-US" smtClean="0"/>
              <a:t>‹#›</a:t>
            </a:fld>
            <a:endParaRPr lang="en-US"/>
          </a:p>
        </p:txBody>
      </p:sp>
    </p:spTree>
    <p:extLst>
      <p:ext uri="{BB962C8B-B14F-4D97-AF65-F5344CB8AC3E}">
        <p14:creationId xmlns:p14="http://schemas.microsoft.com/office/powerpoint/2010/main" val="14964351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85A155C-3BFE-4052-9B47-BF663EC0B4CC}" type="datetime1">
              <a:rPr lang="en-US" smtClean="0"/>
              <a:t>2/4/2026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813722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A67E334-21A9-47E6-8831-C6203A5C3E42}" type="datetime1">
              <a:rPr lang="en-US" smtClean="0"/>
              <a:t>2/4/2026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4483362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E6036CC-C370-4E9D-9B71-8911B3F68BF6}" type="datetime1">
              <a:rPr lang="en-US" smtClean="0"/>
              <a:t>2/4/2026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7130339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9530C1A-6476-40D9-8E1C-03873C501C62}" type="datetime1">
              <a:rPr lang="en-US" smtClean="0"/>
              <a:t>2/4/2026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41591672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01E3BB6-C093-43E6-876A-16188D9B41FD}" type="datetime1">
              <a:rPr lang="en-US" smtClean="0"/>
              <a:t>2/4/2026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657177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0726914-6BAB-4434-A89B-BE2A88199266}" type="datetime1">
              <a:rPr lang="en-US" smtClean="0"/>
              <a:t>2/4/2026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028290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7661358-E5B5-479D-975B-E9DD10D26E15}" type="datetime1">
              <a:rPr lang="en-US" smtClean="0"/>
              <a:t>2/4/2026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6443162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542A0E-7A6E-430A-8998-989594407A9D}" type="datetime1">
              <a:rPr lang="en-US" smtClean="0"/>
              <a:t>2/4/2026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7634728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5C47648-885D-4ABF-8503-E03FCBD7909E}" type="datetime1">
              <a:rPr lang="en-US" smtClean="0"/>
              <a:t>2/4/2026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976386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D1696D0-AA60-4F02-B648-053700EBC611}" type="datetime1">
              <a:rPr lang="en-US" smtClean="0"/>
              <a:t>2/4/2026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8835565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8041268-1445-4AD2-A0BA-17D1D9138B7C}" type="datetime1">
              <a:rPr lang="en-US" smtClean="0"/>
              <a:t>2/4/2026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08916638"/>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D22C310-D599-481D-929B-CA182FBFD816}" type="datetime1">
              <a:rPr lang="en-US" smtClean="0"/>
              <a:t>2/4/2026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334219844"/>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655178D-9AC4-4AD4-9855-1B302153BBC9}" type="datetime1">
              <a:rPr lang="en-US" smtClean="0"/>
              <a:t>2/4/2026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8226581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170C22-5726-4DDE-97BC-BCF316823F71}" type="datetime1">
              <a:rPr lang="en-US" smtClean="0"/>
              <a:t>2/4/2026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3291115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CF4A450-F00F-4C0D-AA14-2A7BC173C9DF}" type="datetime1">
              <a:rPr lang="en-US" smtClean="0"/>
              <a:t>2/4/2026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850297396"/>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FA9DE072-947E-4C82-8FAD-53657929D984}" type="datetime1">
              <a:rPr lang="en-US" smtClean="0"/>
              <a:t>2/4/2026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7249024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A128834-0AA1-4959-9685-90303AAF8321}" type="datetime1">
              <a:rPr lang="en-US" smtClean="0"/>
              <a:t>2/4/2026</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083508092"/>
      </p:ext>
    </p:extLst>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 id="2147483776" r:id="rId12"/>
    <p:sldLayoutId id="2147483777" r:id="rId13"/>
    <p:sldLayoutId id="2147483778" r:id="rId14"/>
    <p:sldLayoutId id="2147483779" r:id="rId15"/>
    <p:sldLayoutId id="2147483780" r:id="rId16"/>
  </p:sldLayoutIdLst>
  <p:hf hdr="0" ftr="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png"/><Relationship Id="rId1" Type="http://schemas.openxmlformats.org/officeDocument/2006/relationships/slideLayout" Target="../slideLayouts/slideLayout4.xml"/><Relationship Id="rId5" Type="http://schemas.openxmlformats.org/officeDocument/2006/relationships/image" Target="../media/image15.png"/><Relationship Id="rId4" Type="http://schemas.openxmlformats.org/officeDocument/2006/relationships/image" Target="../media/image14.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hyperlink" Target="http://www.palmbeachcountyethics.com/"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oleObject" Target="../embeddings/oleObject1.bin"/><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2.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98355" y="2873182"/>
            <a:ext cx="8243759" cy="1373070"/>
          </a:xfrm>
        </p:spPr>
        <p:txBody>
          <a:bodyPr>
            <a:normAutofit fontScale="90000"/>
          </a:bodyPr>
          <a:lstStyle/>
          <a:p>
            <a:pPr algn="l"/>
            <a:r>
              <a:rPr lang="en-US" dirty="0"/>
              <a:t>PBC HIV CARE Council New Member Orientation </a:t>
            </a:r>
          </a:p>
        </p:txBody>
      </p:sp>
      <p:sp>
        <p:nvSpPr>
          <p:cNvPr id="3" name="Subtitle 2"/>
          <p:cNvSpPr>
            <a:spLocks noGrp="1"/>
          </p:cNvSpPr>
          <p:nvPr>
            <p:ph type="subTitle" idx="1"/>
          </p:nvPr>
        </p:nvSpPr>
        <p:spPr/>
        <p:txBody>
          <a:bodyPr>
            <a:noAutofit/>
          </a:bodyPr>
          <a:lstStyle/>
          <a:p>
            <a:pPr algn="ctr"/>
            <a:r>
              <a:rPr lang="en-US" sz="4400" dirty="0"/>
              <a:t>2026</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13901" y="2594236"/>
            <a:ext cx="2517648" cy="1652016"/>
          </a:xfrm>
          <a:prstGeom prst="rect">
            <a:avLst/>
          </a:prstGeom>
          <a:solidFill>
            <a:schemeClr val="bg1"/>
          </a:solidFill>
        </p:spPr>
      </p:pic>
      <p:sp>
        <p:nvSpPr>
          <p:cNvPr id="8" name="Date Placeholder 7"/>
          <p:cNvSpPr>
            <a:spLocks noGrp="1"/>
          </p:cNvSpPr>
          <p:nvPr>
            <p:ph type="dt" sz="half" idx="10"/>
          </p:nvPr>
        </p:nvSpPr>
        <p:spPr/>
        <p:txBody>
          <a:bodyPr/>
          <a:lstStyle/>
          <a:p>
            <a:fld id="{39F6EE1E-C9A4-4EC3-8788-22F1F47E654E}" type="datetime1">
              <a:rPr lang="en-US" smtClean="0"/>
              <a:t>2/4/2026</a:t>
            </a:fld>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1</a:t>
            </a:fld>
            <a:endParaRPr lang="en-US" dirty="0"/>
          </a:p>
        </p:txBody>
      </p:sp>
    </p:spTree>
    <p:extLst>
      <p:ext uri="{BB962C8B-B14F-4D97-AF65-F5344CB8AC3E}">
        <p14:creationId xmlns:p14="http://schemas.microsoft.com/office/powerpoint/2010/main" val="12222540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Membership Process </a:t>
            </a:r>
          </a:p>
        </p:txBody>
      </p:sp>
      <p:sp>
        <p:nvSpPr>
          <p:cNvPr id="6" name="Content Placeholder 5"/>
          <p:cNvSpPr>
            <a:spLocks noGrp="1"/>
          </p:cNvSpPr>
          <p:nvPr>
            <p:ph idx="1"/>
          </p:nvPr>
        </p:nvSpPr>
        <p:spPr>
          <a:xfrm>
            <a:off x="1875453" y="2500603"/>
            <a:ext cx="9792672" cy="3435585"/>
          </a:xfrm>
        </p:spPr>
        <p:txBody>
          <a:bodyPr>
            <a:normAutofit/>
          </a:bodyPr>
          <a:lstStyle/>
          <a:p>
            <a:pPr marL="0" indent="0">
              <a:buNone/>
            </a:pPr>
            <a:r>
              <a:rPr lang="en-US" sz="1800" dirty="0">
                <a:solidFill>
                  <a:schemeClr val="tx1"/>
                </a:solidFill>
                <a:latin typeface="Times New Roman" panose="02020603050405020304" pitchFamily="18" charset="0"/>
                <a:cs typeface="Times New Roman" panose="02020603050405020304" pitchFamily="18" charset="0"/>
              </a:rPr>
              <a:t>Once membership requirements have been met:</a:t>
            </a:r>
          </a:p>
          <a:p>
            <a:pPr marL="800100" lvl="1" indent="-342900"/>
            <a:r>
              <a:rPr lang="en-US" dirty="0">
                <a:solidFill>
                  <a:schemeClr val="tx1"/>
                </a:solidFill>
                <a:latin typeface="Times New Roman" panose="02020603050405020304" pitchFamily="18" charset="0"/>
                <a:cs typeface="Times New Roman" panose="02020603050405020304" pitchFamily="18" charset="0"/>
              </a:rPr>
              <a:t>Fill out an application</a:t>
            </a:r>
          </a:p>
          <a:p>
            <a:pPr marL="800100" lvl="1" indent="-342900"/>
            <a:r>
              <a:rPr lang="en-US" dirty="0">
                <a:solidFill>
                  <a:schemeClr val="tx1"/>
                </a:solidFill>
                <a:latin typeface="Times New Roman" panose="02020603050405020304" pitchFamily="18" charset="0"/>
                <a:cs typeface="Times New Roman" panose="02020603050405020304" pitchFamily="18" charset="0"/>
              </a:rPr>
              <a:t>Submit application to CARE Council staff</a:t>
            </a:r>
          </a:p>
          <a:p>
            <a:pPr marL="800100" lvl="1" indent="-342900"/>
            <a:r>
              <a:rPr lang="en-US" dirty="0">
                <a:solidFill>
                  <a:schemeClr val="tx1"/>
                </a:solidFill>
                <a:latin typeface="Times New Roman" panose="02020603050405020304" pitchFamily="18" charset="0"/>
                <a:cs typeface="Times New Roman" panose="02020603050405020304" pitchFamily="18" charset="0"/>
              </a:rPr>
              <a:t>Interview</a:t>
            </a:r>
          </a:p>
          <a:p>
            <a:pPr marL="800100" lvl="1" indent="-342900"/>
            <a:r>
              <a:rPr lang="en-US" dirty="0">
                <a:solidFill>
                  <a:schemeClr val="tx1"/>
                </a:solidFill>
                <a:latin typeface="Times New Roman" panose="02020603050405020304" pitchFamily="18" charset="0"/>
                <a:cs typeface="Times New Roman" panose="02020603050405020304" pitchFamily="18" charset="0"/>
              </a:rPr>
              <a:t>Approval by the Membership Committee -&gt; Executive Committee -&gt;CARE Council</a:t>
            </a:r>
          </a:p>
          <a:p>
            <a:pPr marL="800100" lvl="1" indent="-342900"/>
            <a:r>
              <a:rPr lang="en-US" dirty="0">
                <a:solidFill>
                  <a:schemeClr val="tx1"/>
                </a:solidFill>
                <a:latin typeface="Times New Roman" panose="02020603050405020304" pitchFamily="18" charset="0"/>
                <a:cs typeface="Times New Roman" panose="02020603050405020304" pitchFamily="18" charset="0"/>
              </a:rPr>
              <a:t>Approval by the Board of County Commissioners</a:t>
            </a:r>
          </a:p>
          <a:p>
            <a:pPr marL="800100" lvl="1" indent="-342900"/>
            <a:r>
              <a:rPr lang="en-US" dirty="0">
                <a:solidFill>
                  <a:schemeClr val="tx1"/>
                </a:solidFill>
                <a:latin typeface="Times New Roman" panose="02020603050405020304" pitchFamily="18" charset="0"/>
                <a:cs typeface="Times New Roman" panose="02020603050405020304" pitchFamily="18" charset="0"/>
              </a:rPr>
              <a:t>Members may serve a maximum of (3), three- year terms and must be renewed after each term. </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67335" y="1990845"/>
            <a:ext cx="2018364" cy="2018364"/>
          </a:xfrm>
          <a:prstGeom prst="rect">
            <a:avLst/>
          </a:prstGeom>
        </p:spPr>
      </p:pic>
      <p:sp>
        <p:nvSpPr>
          <p:cNvPr id="8" name="Date Placeholder 7"/>
          <p:cNvSpPr>
            <a:spLocks noGrp="1"/>
          </p:cNvSpPr>
          <p:nvPr>
            <p:ph type="dt" sz="half" idx="10"/>
          </p:nvPr>
        </p:nvSpPr>
        <p:spPr/>
        <p:txBody>
          <a:bodyPr/>
          <a:lstStyle/>
          <a:p>
            <a:fld id="{DFD156E9-3DC0-474B-B391-625056EC8D38}" type="datetime1">
              <a:rPr lang="en-US" smtClean="0"/>
              <a:t>2/4/2026</a:t>
            </a:fld>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10</a:t>
            </a:fld>
            <a:endParaRPr lang="en-US" dirty="0"/>
          </a:p>
        </p:txBody>
      </p:sp>
    </p:spTree>
    <p:extLst>
      <p:ext uri="{BB962C8B-B14F-4D97-AF65-F5344CB8AC3E}">
        <p14:creationId xmlns:p14="http://schemas.microsoft.com/office/powerpoint/2010/main" val="119316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819209" y="933061"/>
            <a:ext cx="8852159" cy="1427584"/>
          </a:xfrm>
          <a:prstGeom prst="rect">
            <a:avLst/>
          </a:prstGeom>
        </p:spPr>
      </p:pic>
      <p:sp>
        <p:nvSpPr>
          <p:cNvPr id="5" name="Rectangle 4"/>
          <p:cNvSpPr/>
          <p:nvPr/>
        </p:nvSpPr>
        <p:spPr>
          <a:xfrm>
            <a:off x="3048000" y="2413338"/>
            <a:ext cx="6096000" cy="2031325"/>
          </a:xfrm>
          <a:prstGeom prst="rect">
            <a:avLst/>
          </a:prstGeom>
        </p:spPr>
        <p:txBody>
          <a:bodyPr>
            <a:spAutoFit/>
          </a:bodyPr>
          <a:lstStyle/>
          <a:p>
            <a:r>
              <a:rPr lang="en-US" dirty="0"/>
              <a:t>To be considered for Membership:</a:t>
            </a:r>
          </a:p>
          <a:p>
            <a:endParaRPr lang="en-US" dirty="0"/>
          </a:p>
          <a:p>
            <a:r>
              <a:rPr lang="en-US" dirty="0"/>
              <a:t>1.	Must be a Palm Beach County resident</a:t>
            </a:r>
          </a:p>
          <a:p>
            <a:endParaRPr lang="en-US" dirty="0"/>
          </a:p>
          <a:p>
            <a:r>
              <a:rPr lang="en-US" dirty="0"/>
              <a:t>2.	Must attend one CARE Council meeting</a:t>
            </a:r>
          </a:p>
          <a:p>
            <a:endParaRPr lang="en-US" dirty="0"/>
          </a:p>
          <a:p>
            <a:r>
              <a:rPr lang="en-US" dirty="0"/>
              <a:t>3.	Must become a member of at least one committee</a:t>
            </a:r>
          </a:p>
        </p:txBody>
      </p:sp>
      <p:sp>
        <p:nvSpPr>
          <p:cNvPr id="7" name="Date Placeholder 6"/>
          <p:cNvSpPr>
            <a:spLocks noGrp="1"/>
          </p:cNvSpPr>
          <p:nvPr>
            <p:ph type="dt" sz="half" idx="10"/>
          </p:nvPr>
        </p:nvSpPr>
        <p:spPr/>
        <p:txBody>
          <a:bodyPr/>
          <a:lstStyle/>
          <a:p>
            <a:fld id="{5881D9D3-4EBE-41DC-9554-1E3199E01E5E}" type="datetime1">
              <a:rPr lang="en-US" smtClean="0"/>
              <a:t>2/4/2026</a:t>
            </a:fld>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11</a:t>
            </a:fld>
            <a:endParaRPr lang="en-US" dirty="0"/>
          </a:p>
        </p:txBody>
      </p:sp>
    </p:spTree>
    <p:extLst>
      <p:ext uri="{BB962C8B-B14F-4D97-AF65-F5344CB8AC3E}">
        <p14:creationId xmlns:p14="http://schemas.microsoft.com/office/powerpoint/2010/main" val="16982649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Membership Information</a:t>
            </a:r>
          </a:p>
        </p:txBody>
      </p:sp>
      <p:sp>
        <p:nvSpPr>
          <p:cNvPr id="3" name="Content Placeholder 2"/>
          <p:cNvSpPr>
            <a:spLocks noGrp="1"/>
          </p:cNvSpPr>
          <p:nvPr>
            <p:ph idx="1"/>
          </p:nvPr>
        </p:nvSpPr>
        <p:spPr/>
        <p:txBody>
          <a:bodyPr/>
          <a:lstStyle/>
          <a:p>
            <a:r>
              <a:rPr lang="en-US" dirty="0">
                <a:solidFill>
                  <a:schemeClr val="tx1"/>
                </a:solidFill>
                <a:latin typeface="Times New Roman" panose="02020603050405020304" pitchFamily="18" charset="0"/>
                <a:cs typeface="Times New Roman" panose="02020603050405020304" pitchFamily="18" charset="0"/>
              </a:rPr>
              <a:t>Active committee participation</a:t>
            </a:r>
          </a:p>
          <a:p>
            <a:endParaRPr lang="en-US" dirty="0">
              <a:solidFill>
                <a:schemeClr val="tx1"/>
              </a:solidFill>
              <a:latin typeface="Times New Roman" panose="02020603050405020304" pitchFamily="18" charset="0"/>
              <a:cs typeface="Times New Roman" panose="02020603050405020304" pitchFamily="18" charset="0"/>
            </a:endParaRPr>
          </a:p>
          <a:p>
            <a:r>
              <a:rPr lang="en-US" dirty="0">
                <a:solidFill>
                  <a:schemeClr val="tx1"/>
                </a:solidFill>
                <a:latin typeface="Times New Roman" panose="02020603050405020304" pitchFamily="18" charset="0"/>
                <a:cs typeface="Times New Roman" panose="02020603050405020304" pitchFamily="18" charset="0"/>
              </a:rPr>
              <a:t>Quorum needed to vote on matters at a meeting</a:t>
            </a:r>
          </a:p>
          <a:p>
            <a:pPr lvl="1"/>
            <a:r>
              <a:rPr lang="en-US" sz="2000" dirty="0">
                <a:solidFill>
                  <a:schemeClr val="tx1"/>
                </a:solidFill>
                <a:latin typeface="Times New Roman" panose="02020603050405020304" pitchFamily="18" charset="0"/>
                <a:cs typeface="Times New Roman" panose="02020603050405020304" pitchFamily="18" charset="0"/>
              </a:rPr>
              <a:t>CARE Council- 51% + 1 CARE Council member and at least 1 HIV+ member</a:t>
            </a:r>
          </a:p>
          <a:p>
            <a:pPr lvl="1"/>
            <a:r>
              <a:rPr lang="en-US" sz="2000" dirty="0">
                <a:solidFill>
                  <a:schemeClr val="tx1"/>
                </a:solidFill>
                <a:latin typeface="Times New Roman" panose="02020603050405020304" pitchFamily="18" charset="0"/>
                <a:cs typeface="Times New Roman" panose="02020603050405020304" pitchFamily="18" charset="0"/>
              </a:rPr>
              <a:t>Committees- Chair or Vice-Chair + 2 member and at least 1 HIV+ member</a:t>
            </a:r>
          </a:p>
          <a:p>
            <a:pPr lvl="1"/>
            <a:r>
              <a:rPr lang="en-US" sz="2000" dirty="0">
                <a:solidFill>
                  <a:schemeClr val="tx1"/>
                </a:solidFill>
                <a:latin typeface="Times New Roman" panose="02020603050405020304" pitchFamily="18" charset="0"/>
                <a:cs typeface="Times New Roman" panose="02020603050405020304" pitchFamily="18" charset="0"/>
              </a:rPr>
              <a:t> Executive- Chair or Vice-Chair + 3 member and at least 1 HIV+ member</a:t>
            </a:r>
          </a:p>
          <a:p>
            <a:pPr lvl="1"/>
            <a:r>
              <a:rPr lang="en-US" sz="2000" dirty="0">
                <a:solidFill>
                  <a:schemeClr val="tx1"/>
                </a:solidFill>
                <a:latin typeface="Times New Roman" panose="02020603050405020304" pitchFamily="18" charset="0"/>
                <a:cs typeface="Times New Roman" panose="02020603050405020304" pitchFamily="18" charset="0"/>
              </a:rPr>
              <a:t>Ad-hoc- Chair or Vice-Chair + 2 members and at least 1 HIV+ member</a:t>
            </a:r>
          </a:p>
          <a:p>
            <a:pPr lvl="1"/>
            <a:endParaRPr lang="en-US" dirty="0">
              <a:latin typeface="Calibri" panose="020F0502020204030204" pitchFamily="34" charset="0"/>
            </a:endParaRPr>
          </a:p>
          <a:p>
            <a:pPr lvl="1"/>
            <a:endParaRPr lang="en-US" dirty="0"/>
          </a:p>
        </p:txBody>
      </p:sp>
      <p:sp>
        <p:nvSpPr>
          <p:cNvPr id="7" name="Date Placeholder 6"/>
          <p:cNvSpPr>
            <a:spLocks noGrp="1"/>
          </p:cNvSpPr>
          <p:nvPr>
            <p:ph type="dt" sz="half" idx="10"/>
          </p:nvPr>
        </p:nvSpPr>
        <p:spPr/>
        <p:txBody>
          <a:bodyPr/>
          <a:lstStyle/>
          <a:p>
            <a:fld id="{D42011C9-E929-4CF6-9CA9-663288C267BC}" type="datetime1">
              <a:rPr lang="en-US" smtClean="0"/>
              <a:t>2/4/2026</a:t>
            </a:fld>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12</a:t>
            </a:fld>
            <a:endParaRPr lang="en-US" dirty="0"/>
          </a:p>
        </p:txBody>
      </p:sp>
    </p:spTree>
    <p:extLst>
      <p:ext uri="{BB962C8B-B14F-4D97-AF65-F5344CB8AC3E}">
        <p14:creationId xmlns:p14="http://schemas.microsoft.com/office/powerpoint/2010/main" val="40520978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Other CARE Council Activities </a:t>
            </a:r>
          </a:p>
        </p:txBody>
      </p:sp>
      <p:sp>
        <p:nvSpPr>
          <p:cNvPr id="3" name="Content Placeholder 2"/>
          <p:cNvSpPr>
            <a:spLocks noGrp="1"/>
          </p:cNvSpPr>
          <p:nvPr>
            <p:ph sz="half" idx="1"/>
          </p:nvPr>
        </p:nvSpPr>
        <p:spPr>
          <a:xfrm>
            <a:off x="1257300" y="2286000"/>
            <a:ext cx="4369059" cy="4170784"/>
          </a:xfrm>
        </p:spPr>
        <p:txBody>
          <a:bodyPr>
            <a:noAutofit/>
          </a:bodyPr>
          <a:lstStyle/>
          <a:p>
            <a:r>
              <a:rPr lang="en-US" dirty="0">
                <a:solidFill>
                  <a:schemeClr val="tx1"/>
                </a:solidFill>
                <a:latin typeface="Times New Roman" panose="02020603050405020304" pitchFamily="18" charset="0"/>
                <a:cs typeface="Times New Roman" panose="02020603050405020304" pitchFamily="18" charset="0"/>
              </a:rPr>
              <a:t>Annual CARE Council Retreat</a:t>
            </a:r>
          </a:p>
          <a:p>
            <a:pPr lvl="1"/>
            <a:r>
              <a:rPr lang="en-US" sz="2000" dirty="0">
                <a:solidFill>
                  <a:schemeClr val="tx1"/>
                </a:solidFill>
                <a:latin typeface="Times New Roman" panose="02020603050405020304" pitchFamily="18" charset="0"/>
                <a:cs typeface="Times New Roman" panose="02020603050405020304" pitchFamily="18" charset="0"/>
              </a:rPr>
              <a:t>Planning for the upcoming year</a:t>
            </a:r>
          </a:p>
          <a:p>
            <a:pPr lvl="1"/>
            <a:r>
              <a:rPr lang="en-US" sz="2000" dirty="0">
                <a:solidFill>
                  <a:schemeClr val="tx1"/>
                </a:solidFill>
                <a:latin typeface="Times New Roman" panose="02020603050405020304" pitchFamily="18" charset="0"/>
                <a:cs typeface="Times New Roman" panose="02020603050405020304" pitchFamily="18" charset="0"/>
              </a:rPr>
              <a:t>Effective &amp; efficient collaboration among agencies </a:t>
            </a:r>
          </a:p>
          <a:p>
            <a:r>
              <a:rPr lang="en-US" dirty="0">
                <a:solidFill>
                  <a:schemeClr val="tx1"/>
                </a:solidFill>
                <a:latin typeface="Times New Roman" panose="02020603050405020304" pitchFamily="18" charset="0"/>
                <a:cs typeface="Times New Roman" panose="02020603050405020304" pitchFamily="18" charset="0"/>
              </a:rPr>
              <a:t>Community Outreach events</a:t>
            </a:r>
          </a:p>
          <a:p>
            <a:pPr lvl="1"/>
            <a:r>
              <a:rPr lang="en-US" sz="2000" dirty="0">
                <a:solidFill>
                  <a:schemeClr val="tx1"/>
                </a:solidFill>
                <a:latin typeface="Times New Roman" panose="02020603050405020304" pitchFamily="18" charset="0"/>
                <a:cs typeface="Times New Roman" panose="02020603050405020304" pitchFamily="18" charset="0"/>
              </a:rPr>
              <a:t>Testing</a:t>
            </a:r>
          </a:p>
          <a:p>
            <a:pPr lvl="1"/>
            <a:r>
              <a:rPr lang="en-US" sz="2000" dirty="0">
                <a:solidFill>
                  <a:schemeClr val="tx1"/>
                </a:solidFill>
                <a:latin typeface="Times New Roman" panose="02020603050405020304" pitchFamily="18" charset="0"/>
                <a:cs typeface="Times New Roman" panose="02020603050405020304" pitchFamily="18" charset="0"/>
              </a:rPr>
              <a:t>Local agencies</a:t>
            </a:r>
          </a:p>
          <a:p>
            <a:pPr lvl="1"/>
            <a:r>
              <a:rPr lang="en-US" sz="2000" dirty="0">
                <a:solidFill>
                  <a:schemeClr val="tx1"/>
                </a:solidFill>
                <a:latin typeface="Times New Roman" panose="02020603050405020304" pitchFamily="18" charset="0"/>
                <a:cs typeface="Times New Roman" panose="02020603050405020304" pitchFamily="18" charset="0"/>
              </a:rPr>
              <a:t>HIV/AIDS Awareness</a:t>
            </a:r>
          </a:p>
          <a:p>
            <a:r>
              <a:rPr lang="en-US" dirty="0">
                <a:solidFill>
                  <a:schemeClr val="tx1"/>
                </a:solidFill>
                <a:latin typeface="Times New Roman" panose="02020603050405020304" pitchFamily="18" charset="0"/>
                <a:cs typeface="Times New Roman" panose="02020603050405020304" pitchFamily="18" charset="0"/>
              </a:rPr>
              <a:t>Public forums </a:t>
            </a:r>
          </a:p>
          <a:p>
            <a:pPr lvl="1"/>
            <a:r>
              <a:rPr lang="en-US" sz="2000" dirty="0">
                <a:solidFill>
                  <a:schemeClr val="tx1"/>
                </a:solidFill>
                <a:latin typeface="Times New Roman" panose="02020603050405020304" pitchFamily="18" charset="0"/>
                <a:cs typeface="Times New Roman" panose="02020603050405020304" pitchFamily="18" charset="0"/>
              </a:rPr>
              <a:t>Community discussions</a:t>
            </a:r>
          </a:p>
        </p:txBody>
      </p:sp>
      <p:pic>
        <p:nvPicPr>
          <p:cNvPr id="9" name="Content Placeholder 8"/>
          <p:cNvPicPr>
            <a:picLocks noGrp="1" noChangeAspect="1"/>
          </p:cNvPicPr>
          <p:nvPr>
            <p:ph sz="half" idx="2"/>
          </p:nvPr>
        </p:nvPicPr>
        <p:blipFill>
          <a:blip r:embed="rId2"/>
          <a:stretch>
            <a:fillRect/>
          </a:stretch>
        </p:blipFill>
        <p:spPr>
          <a:xfrm>
            <a:off x="6057901" y="1481071"/>
            <a:ext cx="3026330" cy="2485280"/>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57900" y="4068042"/>
            <a:ext cx="3071391" cy="2287251"/>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29291" y="4068042"/>
            <a:ext cx="2757910" cy="2286875"/>
          </a:xfrm>
          <a:prstGeom prst="rect">
            <a:avLst/>
          </a:prstGeom>
        </p:spPr>
      </p:pic>
      <p:pic>
        <p:nvPicPr>
          <p:cNvPr id="11" name="Picture 10"/>
          <p:cNvPicPr>
            <a:picLocks noChangeAspect="1"/>
          </p:cNvPicPr>
          <p:nvPr/>
        </p:nvPicPr>
        <p:blipFill>
          <a:blip r:embed="rId5"/>
          <a:stretch>
            <a:fillRect/>
          </a:stretch>
        </p:blipFill>
        <p:spPr>
          <a:xfrm>
            <a:off x="9129291" y="1584102"/>
            <a:ext cx="2757910" cy="2382250"/>
          </a:xfrm>
          <a:prstGeom prst="rect">
            <a:avLst/>
          </a:prstGeom>
        </p:spPr>
      </p:pic>
      <p:sp>
        <p:nvSpPr>
          <p:cNvPr id="10" name="Date Placeholder 9"/>
          <p:cNvSpPr>
            <a:spLocks noGrp="1"/>
          </p:cNvSpPr>
          <p:nvPr>
            <p:ph type="dt" sz="half" idx="10"/>
          </p:nvPr>
        </p:nvSpPr>
        <p:spPr/>
        <p:txBody>
          <a:bodyPr/>
          <a:lstStyle/>
          <a:p>
            <a:fld id="{3AC9B31D-2702-490A-A3F4-75AFC5C6B13E}" type="datetime1">
              <a:rPr lang="en-US" smtClean="0"/>
              <a:t>2/4/2026</a:t>
            </a:fld>
            <a:endParaRPr lang="en-US" dirty="0"/>
          </a:p>
        </p:txBody>
      </p:sp>
      <p:sp>
        <p:nvSpPr>
          <p:cNvPr id="12" name="Slide Number Placeholder 11"/>
          <p:cNvSpPr>
            <a:spLocks noGrp="1"/>
          </p:cNvSpPr>
          <p:nvPr>
            <p:ph type="sldNum" sz="quarter" idx="12"/>
          </p:nvPr>
        </p:nvSpPr>
        <p:spPr/>
        <p:txBody>
          <a:bodyPr/>
          <a:lstStyle/>
          <a:p>
            <a:fld id="{6D22F896-40B5-4ADD-8801-0D06FADFA095}" type="slidenum">
              <a:rPr lang="en-US" smtClean="0"/>
              <a:t>13</a:t>
            </a:fld>
            <a:endParaRPr lang="en-US" dirty="0"/>
          </a:p>
        </p:txBody>
      </p:sp>
    </p:spTree>
    <p:extLst>
      <p:ext uri="{BB962C8B-B14F-4D97-AF65-F5344CB8AC3E}">
        <p14:creationId xmlns:p14="http://schemas.microsoft.com/office/powerpoint/2010/main" val="13335689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790163" y="893836"/>
            <a:ext cx="7881870" cy="5262979"/>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Florida’s Sunshine Law,</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44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Palm Beach County Code of</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44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Ethics, </a:t>
            </a:r>
            <a:r>
              <a:rPr kumimoji="0" lang="en-US" sz="4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Conflict</a:t>
            </a:r>
            <a:r>
              <a:rPr kumimoji="0" lang="en-US" sz="4400" b="0" i="0" u="none" strike="noStrike" kern="1200" cap="none" spc="0" normalizeH="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Of Interest, and Gifts</a:t>
            </a:r>
            <a:r>
              <a:rPr kumimoji="0" lang="en-US" sz="4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r>
              <a:rPr lang="en-US" sz="2000" b="1" dirty="0">
                <a:solidFill>
                  <a:prstClr val="black"/>
                </a:solidFill>
                <a:latin typeface="Times New Roman" panose="02020603050405020304" pitchFamily="18" charset="0"/>
                <a:cs typeface="Times New Roman" panose="02020603050405020304" pitchFamily="18" charset="0"/>
              </a:rPr>
              <a:t>Jessica Bober Rosenthal</a:t>
            </a:r>
            <a:endParaRPr kumimoji="0" lang="en-US" sz="20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Palm Beach County Attorney’s Office</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Senior Assistant County Attorney</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561.355.2582</a:t>
            </a:r>
          </a:p>
        </p:txBody>
      </p:sp>
      <p:sp>
        <p:nvSpPr>
          <p:cNvPr id="6" name="Date Placeholder 5"/>
          <p:cNvSpPr>
            <a:spLocks noGrp="1"/>
          </p:cNvSpPr>
          <p:nvPr>
            <p:ph type="dt" sz="half" idx="10"/>
          </p:nvPr>
        </p:nvSpPr>
        <p:spPr/>
        <p:txBody>
          <a:bodyPr/>
          <a:lstStyle/>
          <a:p>
            <a:fld id="{02C5D4A3-CF29-45CC-9282-08F3AA980847}" type="datetime1">
              <a:rPr lang="en-US" smtClean="0"/>
              <a:t>2/4/2026</a:t>
            </a:fld>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14</a:t>
            </a:fld>
            <a:endParaRPr lang="en-US" dirty="0"/>
          </a:p>
        </p:txBody>
      </p:sp>
    </p:spTree>
    <p:extLst>
      <p:ext uri="{BB962C8B-B14F-4D97-AF65-F5344CB8AC3E}">
        <p14:creationId xmlns:p14="http://schemas.microsoft.com/office/powerpoint/2010/main" val="38239905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33341" y="231820"/>
            <a:ext cx="10586434" cy="3046988"/>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Palm Beach County Government and</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The Ryan White HIV/AIDS CARE Council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endParaRPr kumimoji="0" lang="en-US" sz="32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p:txBody>
      </p:sp>
      <p:graphicFrame>
        <p:nvGraphicFramePr>
          <p:cNvPr id="2" name="Diagram 1"/>
          <p:cNvGraphicFramePr/>
          <p:nvPr/>
        </p:nvGraphicFramePr>
        <p:xfrm>
          <a:off x="2032000" y="745424"/>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Date Placeholder 6"/>
          <p:cNvSpPr>
            <a:spLocks noGrp="1"/>
          </p:cNvSpPr>
          <p:nvPr>
            <p:ph type="dt" sz="half" idx="10"/>
          </p:nvPr>
        </p:nvSpPr>
        <p:spPr/>
        <p:txBody>
          <a:bodyPr/>
          <a:lstStyle/>
          <a:p>
            <a:fld id="{E3EFDDA8-E806-4240-B964-D45F99863362}" type="datetime1">
              <a:rPr lang="en-US" smtClean="0"/>
              <a:t>2/4/2026</a:t>
            </a:fld>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15</a:t>
            </a:fld>
            <a:endParaRPr lang="en-US" dirty="0"/>
          </a:p>
        </p:txBody>
      </p:sp>
    </p:spTree>
    <p:extLst>
      <p:ext uri="{BB962C8B-B14F-4D97-AF65-F5344CB8AC3E}">
        <p14:creationId xmlns:p14="http://schemas.microsoft.com/office/powerpoint/2010/main" val="25898749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275010" y="270456"/>
            <a:ext cx="10328856" cy="6124754"/>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Florida’s Sunshine Law</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Florida’s Sunshine Law – Applies to any gathering of two (2) or more members of the same Palm Beach County Advisory Board to discuss some matter which will foreseeably come before that County Advisory Board for action.</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The Ryan White HIV/AIDS CARE Council is a County Advisory Board</a:t>
            </a: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Sunshine Law - 3 Requirements</a:t>
            </a: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1.	Meetings of public boards, commissions, advisory boards must be open to the public;</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2.	Reasonable notice of such meetings must be given; and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3.	Minutes of the meetings must be taken and promptly recorded.</a:t>
            </a:r>
            <a:endParaRPr kumimoji="0" lang="en-US"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7E2521E0-AD73-4D5D-81C5-02283A557D76}" type="datetime1">
              <a:rPr lang="en-US" smtClean="0"/>
              <a:t>2/4/2026</a:t>
            </a:fld>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16</a:t>
            </a:fld>
            <a:endParaRPr lang="en-US" dirty="0"/>
          </a:p>
        </p:txBody>
      </p:sp>
    </p:spTree>
    <p:extLst>
      <p:ext uri="{BB962C8B-B14F-4D97-AF65-F5344CB8AC3E}">
        <p14:creationId xmlns:p14="http://schemas.microsoft.com/office/powerpoint/2010/main" val="13969362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249251" y="794802"/>
            <a:ext cx="10328856" cy="6063198"/>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Florida’s Sunshine Law (continued)</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Sunshine Law - E-mail, text messages, and other written communications between board members</a:t>
            </a: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The Sunshine Law requires boards to meet in public; boards may not take action on or engage in private discussions of board business via written correspondence, e-mails, text messages, or other electronic communications. See AGO 89-39 (members of a public board may not use computers to conduct private discussions among themselves about board business).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endParaRPr kumimoji="0" lang="en-US" sz="4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9594641A-F14A-49DD-8106-CF2DD5FA58EC}" type="datetime1">
              <a:rPr lang="en-US" smtClean="0"/>
              <a:t>2/4/2026</a:t>
            </a:fld>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17</a:t>
            </a:fld>
            <a:endParaRPr lang="en-US" dirty="0"/>
          </a:p>
        </p:txBody>
      </p:sp>
    </p:spTree>
    <p:extLst>
      <p:ext uri="{BB962C8B-B14F-4D97-AF65-F5344CB8AC3E}">
        <p14:creationId xmlns:p14="http://schemas.microsoft.com/office/powerpoint/2010/main" val="9722053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339403" y="296214"/>
            <a:ext cx="10328856" cy="7725192"/>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Florida’s Sunshine Law (continued)</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Sunshine Law - E-mail, text messages, and Facebook</a:t>
            </a: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Example 1</a:t>
            </a: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 Dr. Messer (Ryan White Program Manager, County Employee) speaks to </a:t>
            </a:r>
            <a:r>
              <a:rPr lang="en-US" sz="2800" dirty="0">
                <a:solidFill>
                  <a:prstClr val="black"/>
                </a:solidFill>
                <a:latin typeface="Times New Roman" panose="02020603050405020304" pitchFamily="18" charset="0"/>
                <a:cs typeface="Times New Roman" panose="02020603050405020304" pitchFamily="18" charset="0"/>
              </a:rPr>
              <a:t>Richardo Jackson </a:t>
            </a: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(CARE Council Chair) before a meeting about an agenda item</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Example 2</a:t>
            </a: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 </a:t>
            </a:r>
            <a:r>
              <a:rPr lang="en-US" sz="2800" dirty="0">
                <a:solidFill>
                  <a:prstClr val="black"/>
                </a:solidFill>
                <a:latin typeface="Times New Roman" panose="02020603050405020304" pitchFamily="18" charset="0"/>
                <a:cs typeface="Times New Roman" panose="02020603050405020304" pitchFamily="18" charset="0"/>
              </a:rPr>
              <a:t>Jessica </a:t>
            </a: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emails </a:t>
            </a:r>
            <a:r>
              <a:rPr lang="en-US" sz="2800" dirty="0">
                <a:solidFill>
                  <a:prstClr val="black"/>
                </a:solidFill>
                <a:latin typeface="Times New Roman" panose="02020603050405020304" pitchFamily="18" charset="0"/>
                <a:cs typeface="Times New Roman" panose="02020603050405020304" pitchFamily="18" charset="0"/>
              </a:rPr>
              <a:t>Tad Fuller</a:t>
            </a: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(CARE Council Member), Neeta (CARE Council Coordinator), and Ashnika Ali (CARE Council Member) with a recipe for Ice Cream Bread</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Example 3</a:t>
            </a: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 </a:t>
            </a:r>
            <a:r>
              <a:rPr lang="en-US" sz="2800" dirty="0">
                <a:solidFill>
                  <a:prstClr val="black"/>
                </a:solidFill>
                <a:latin typeface="Times New Roman" panose="02020603050405020304" pitchFamily="18" charset="0"/>
                <a:cs typeface="Times New Roman" panose="02020603050405020304" pitchFamily="18" charset="0"/>
              </a:rPr>
              <a:t>Jessica</a:t>
            </a: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conference calls </a:t>
            </a:r>
            <a:r>
              <a:rPr lang="en-US" sz="2800" dirty="0" err="1">
                <a:solidFill>
                  <a:prstClr val="black"/>
                </a:solidFill>
                <a:latin typeface="Times New Roman" panose="02020603050405020304" pitchFamily="18" charset="0"/>
                <a:cs typeface="Times New Roman" panose="02020603050405020304" pitchFamily="18" charset="0"/>
              </a:rPr>
              <a:t>Ashnika</a:t>
            </a:r>
            <a:r>
              <a:rPr lang="en-US" sz="2800" dirty="0">
                <a:solidFill>
                  <a:prstClr val="black"/>
                </a:solidFill>
                <a:latin typeface="Times New Roman" panose="02020603050405020304" pitchFamily="18" charset="0"/>
                <a:cs typeface="Times New Roman" panose="02020603050405020304" pitchFamily="18" charset="0"/>
              </a:rPr>
              <a:t> Ali </a:t>
            </a: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(CARE Council Member) and </a:t>
            </a:r>
            <a:r>
              <a:rPr lang="en-US" sz="2800" dirty="0">
                <a:solidFill>
                  <a:prstClr val="black"/>
                </a:solidFill>
                <a:latin typeface="Times New Roman" panose="02020603050405020304" pitchFamily="18" charset="0"/>
                <a:cs typeface="Times New Roman" panose="02020603050405020304" pitchFamily="18" charset="0"/>
              </a:rPr>
              <a:t>Hector Bernardino </a:t>
            </a: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(CARE Council member) about an agenda item</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Example 4</a:t>
            </a: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 Richardo </a:t>
            </a:r>
            <a:r>
              <a:rPr lang="en-US" sz="2800" dirty="0">
                <a:solidFill>
                  <a:prstClr val="black"/>
                </a:solidFill>
                <a:latin typeface="Times New Roman" panose="02020603050405020304" pitchFamily="18" charset="0"/>
                <a:cs typeface="Times New Roman" panose="02020603050405020304" pitchFamily="18" charset="0"/>
              </a:rPr>
              <a:t> </a:t>
            </a: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posts on </a:t>
            </a:r>
            <a:r>
              <a:rPr kumimoji="0" lang="en-US" sz="28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facebook</a:t>
            </a: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about an upcoming CARE Council event and </a:t>
            </a:r>
            <a:r>
              <a:rPr lang="en-US" sz="2800" dirty="0">
                <a:solidFill>
                  <a:prstClr val="black"/>
                </a:solidFill>
                <a:latin typeface="Times New Roman" panose="02020603050405020304" pitchFamily="18" charset="0"/>
                <a:cs typeface="Times New Roman" panose="02020603050405020304" pitchFamily="18" charset="0"/>
              </a:rPr>
              <a:t>Lysette Perez</a:t>
            </a: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(CARE Council Member) comments on the post</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endParaRPr kumimoji="0" lang="en-US" sz="4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47AFB0EC-D342-4011-9F62-7DCAEFE09EAB}" type="datetime1">
              <a:rPr lang="en-US" smtClean="0"/>
              <a:t>2/4/2026</a:t>
            </a:fld>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18</a:t>
            </a:fld>
            <a:endParaRPr lang="en-US" dirty="0"/>
          </a:p>
        </p:txBody>
      </p:sp>
    </p:spTree>
    <p:extLst>
      <p:ext uri="{BB962C8B-B14F-4D97-AF65-F5344CB8AC3E}">
        <p14:creationId xmlns:p14="http://schemas.microsoft.com/office/powerpoint/2010/main" val="18563135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56068" y="0"/>
            <a:ext cx="10328856" cy="6247864"/>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State of Florida Conflict of Interest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Section 112.3143, Florida Statutes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 person holding elective or appointive county office MUST ABSTAIN from voting on a measure which inures to his or her special private gain or loss, or the special private gain or loss of a relative or business associate.</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You must publicly state the nature of your interest in the measure on which you are abstaining from voting and complete Form 8B.</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Palm Beach County Code of Ethics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t>
            </a:r>
            <a:r>
              <a:rPr kumimoji="0" lang="en-US" sz="3200" b="1" i="0" u="none" strike="noStrike" kern="1200" cap="none" spc="0" normalizeH="0" baseline="0" noProof="0" dirty="0">
                <a:ln>
                  <a:noFill/>
                </a:ln>
                <a:solidFill>
                  <a:srgbClr val="2C3C43">
                    <a:lumMod val="90000"/>
                    <a:lumOff val="10000"/>
                  </a:srgbClr>
                </a:solidFill>
                <a:effectLst/>
                <a:uLnTx/>
                <a:uFillTx/>
                <a:latin typeface="Times New Roman" panose="02020603050405020304" pitchFamily="18" charset="0"/>
                <a:ea typeface="+mn-ea"/>
                <a:cs typeface="Times New Roman" panose="02020603050405020304" pitchFamily="18" charset="0"/>
                <a:hlinkClick r:id="rId2"/>
              </a:rPr>
              <a:t>http://www.palmbeachcountyethics.com</a:t>
            </a:r>
            <a:r>
              <a:rPr kumimoji="0" lang="en-US" sz="32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endParaRPr kumimoji="0" lang="en-US" sz="3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Advisory board members may not participate in and vote on matters which give a special financial benefit to themselves, or those within a chain of relationships.</a:t>
            </a:r>
          </a:p>
        </p:txBody>
      </p:sp>
      <p:sp>
        <p:nvSpPr>
          <p:cNvPr id="6" name="Date Placeholder 5"/>
          <p:cNvSpPr>
            <a:spLocks noGrp="1"/>
          </p:cNvSpPr>
          <p:nvPr>
            <p:ph type="dt" sz="half" idx="10"/>
          </p:nvPr>
        </p:nvSpPr>
        <p:spPr/>
        <p:txBody>
          <a:bodyPr/>
          <a:lstStyle/>
          <a:p>
            <a:fld id="{4CA3D71E-3ED1-453B-9F66-CB42274500E9}" type="datetime1">
              <a:rPr lang="en-US" smtClean="0"/>
              <a:t>2/4/2026</a:t>
            </a:fld>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19</a:t>
            </a:fld>
            <a:endParaRPr lang="en-US" dirty="0"/>
          </a:p>
        </p:txBody>
      </p:sp>
    </p:spTree>
    <p:extLst>
      <p:ext uri="{BB962C8B-B14F-4D97-AF65-F5344CB8AC3E}">
        <p14:creationId xmlns:p14="http://schemas.microsoft.com/office/powerpoint/2010/main" val="24549737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Mission of the CARE Council </a:t>
            </a:r>
          </a:p>
        </p:txBody>
      </p:sp>
      <p:sp>
        <p:nvSpPr>
          <p:cNvPr id="3" name="Content Placeholder 2"/>
          <p:cNvSpPr>
            <a:spLocks noGrp="1"/>
          </p:cNvSpPr>
          <p:nvPr>
            <p:ph sz="half" idx="1"/>
          </p:nvPr>
        </p:nvSpPr>
        <p:spPr/>
        <p:txBody>
          <a:bodyPr>
            <a:normAutofit/>
          </a:bodyPr>
          <a:lstStyle/>
          <a:p>
            <a:r>
              <a:rPr lang="en-US" dirty="0">
                <a:latin typeface="Trebuchet MS" panose="020B0603020202020204" pitchFamily="34" charset="0"/>
              </a:rPr>
              <a:t>“</a:t>
            </a:r>
            <a:r>
              <a:rPr lang="en-US" dirty="0">
                <a:solidFill>
                  <a:schemeClr val="tx1"/>
                </a:solidFill>
                <a:latin typeface="Times New Roman" panose="02020603050405020304" pitchFamily="18" charset="0"/>
                <a:cs typeface="Times New Roman" panose="02020603050405020304" pitchFamily="18" charset="0"/>
              </a:rPr>
              <a:t>To establish a collaborative and balanced body of HIV infected and affected individuals, service providers, and community leaders and interested individuals whose responsibilities shall be to plan, develop, monitor, evaluate, and advocate for a medical and support service system for individuals and families affected by HIV.”</a:t>
            </a:r>
          </a:p>
          <a:p>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105650" y="2521744"/>
            <a:ext cx="3058319" cy="3043027"/>
          </a:xfrm>
        </p:spPr>
      </p:pic>
      <p:sp>
        <p:nvSpPr>
          <p:cNvPr id="8" name="Date Placeholder 7"/>
          <p:cNvSpPr>
            <a:spLocks noGrp="1"/>
          </p:cNvSpPr>
          <p:nvPr>
            <p:ph type="dt" sz="half" idx="10"/>
          </p:nvPr>
        </p:nvSpPr>
        <p:spPr/>
        <p:txBody>
          <a:bodyPr/>
          <a:lstStyle/>
          <a:p>
            <a:fld id="{B343E94E-8743-4241-A8FF-28B65B33D8F5}" type="datetime1">
              <a:rPr lang="en-US" smtClean="0"/>
              <a:t>2/4/2026</a:t>
            </a:fld>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2</a:t>
            </a:fld>
            <a:endParaRPr lang="en-US" dirty="0"/>
          </a:p>
        </p:txBody>
      </p:sp>
    </p:spTree>
    <p:extLst>
      <p:ext uri="{BB962C8B-B14F-4D97-AF65-F5344CB8AC3E}">
        <p14:creationId xmlns:p14="http://schemas.microsoft.com/office/powerpoint/2010/main" val="33052220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339403" y="296214"/>
            <a:ext cx="10328856" cy="7725192"/>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Palm Beach County Code of Ethics (continued)</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Gifts</a:t>
            </a: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You may not accept more than $100 per year in gifts from a lobbyist, principal or employer of a lobbyist or person or entity that does business with your employer.  In this case, the “employer” is the County.</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Gifts from persons or entities which total more than $100 per year,</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other than those prohibited, must be reported on a form. There are 11 gift exceptions.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Best Practice: Immediately refuse or return gifts from any County lobbyist, or principal or employer of a lobbyist, or person or entity that does business with the County.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endParaRPr kumimoji="0" lang="en-US" sz="4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B74B56E8-6A74-42B2-A792-A5754EE5CB59}" type="datetime1">
              <a:rPr lang="en-US" smtClean="0"/>
              <a:t>2/4/2026</a:t>
            </a:fld>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20</a:t>
            </a:fld>
            <a:endParaRPr lang="en-US" dirty="0"/>
          </a:p>
        </p:txBody>
      </p:sp>
    </p:spTree>
    <p:extLst>
      <p:ext uri="{BB962C8B-B14F-4D97-AF65-F5344CB8AC3E}">
        <p14:creationId xmlns:p14="http://schemas.microsoft.com/office/powerpoint/2010/main" val="35915831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583474"/>
          </a:xfrm>
        </p:spPr>
        <p:txBody>
          <a:bodyPr>
            <a:normAutofit fontScale="90000"/>
          </a:bodyPr>
          <a:lstStyle/>
          <a:p>
            <a:r>
              <a:rPr lang="en-US" dirty="0"/>
              <a:t>Robert’s Rules of Order</a:t>
            </a:r>
          </a:p>
        </p:txBody>
      </p:sp>
      <p:sp>
        <p:nvSpPr>
          <p:cNvPr id="3" name="Content Placeholder 2"/>
          <p:cNvSpPr>
            <a:spLocks noGrp="1"/>
          </p:cNvSpPr>
          <p:nvPr>
            <p:ph idx="1"/>
          </p:nvPr>
        </p:nvSpPr>
        <p:spPr>
          <a:xfrm>
            <a:off x="581539" y="1263605"/>
            <a:ext cx="8596668" cy="5389743"/>
          </a:xfrm>
        </p:spPr>
        <p:txBody>
          <a:bodyPr>
            <a:normAutofit fontScale="55000" lnSpcReduction="20000"/>
          </a:bodyPr>
          <a:lstStyle/>
          <a:p>
            <a:r>
              <a:rPr lang="en-US" sz="4000" dirty="0">
                <a:solidFill>
                  <a:schemeClr val="tx1"/>
                </a:solidFill>
                <a:latin typeface="Times New Roman" panose="02020603050405020304" pitchFamily="18" charset="0"/>
                <a:cs typeface="Times New Roman" panose="02020603050405020304" pitchFamily="18" charset="0"/>
              </a:rPr>
              <a:t>What Is Parliamentary Procedure? </a:t>
            </a:r>
          </a:p>
          <a:p>
            <a:pPr lvl="1"/>
            <a:r>
              <a:rPr lang="en-US" sz="4000" dirty="0">
                <a:solidFill>
                  <a:schemeClr val="tx1"/>
                </a:solidFill>
                <a:latin typeface="Times New Roman" panose="02020603050405020304" pitchFamily="18" charset="0"/>
                <a:cs typeface="Times New Roman" panose="02020603050405020304" pitchFamily="18" charset="0"/>
              </a:rPr>
              <a:t>Rules for conduct at meetings  </a:t>
            </a:r>
          </a:p>
          <a:p>
            <a:pPr lvl="1"/>
            <a:r>
              <a:rPr lang="en-US" sz="4000" dirty="0">
                <a:solidFill>
                  <a:schemeClr val="tx1"/>
                </a:solidFill>
                <a:latin typeface="Times New Roman" panose="02020603050405020304" pitchFamily="18" charset="0"/>
                <a:cs typeface="Times New Roman" panose="02020603050405020304" pitchFamily="18" charset="0"/>
              </a:rPr>
              <a:t>Allows everyone to be heard </a:t>
            </a:r>
          </a:p>
          <a:p>
            <a:pPr lvl="1"/>
            <a:r>
              <a:rPr lang="en-US" sz="4000" dirty="0">
                <a:solidFill>
                  <a:schemeClr val="tx1"/>
                </a:solidFill>
                <a:latin typeface="Times New Roman" panose="02020603050405020304" pitchFamily="18" charset="0"/>
                <a:cs typeface="Times New Roman" panose="02020603050405020304" pitchFamily="18" charset="0"/>
              </a:rPr>
              <a:t>Decisions can be made without confusion </a:t>
            </a:r>
          </a:p>
          <a:p>
            <a:pPr marL="457200" lvl="1" indent="0">
              <a:buNone/>
            </a:pPr>
            <a:endParaRPr lang="en-US" sz="4000" dirty="0">
              <a:solidFill>
                <a:schemeClr val="tx1"/>
              </a:solidFill>
              <a:latin typeface="Times New Roman" panose="02020603050405020304" pitchFamily="18" charset="0"/>
              <a:cs typeface="Times New Roman" panose="02020603050405020304" pitchFamily="18" charset="0"/>
            </a:endParaRPr>
          </a:p>
          <a:p>
            <a:r>
              <a:rPr lang="en-US" sz="4000" dirty="0">
                <a:solidFill>
                  <a:schemeClr val="tx1"/>
                </a:solidFill>
                <a:latin typeface="Times New Roman" panose="02020603050405020304" pitchFamily="18" charset="0"/>
                <a:cs typeface="Times New Roman" panose="02020603050405020304" pitchFamily="18" charset="0"/>
              </a:rPr>
              <a:t>Why is Parliamentary Procedure Important? </a:t>
            </a:r>
          </a:p>
          <a:p>
            <a:pPr lvl="1"/>
            <a:r>
              <a:rPr lang="en-US" sz="4000" dirty="0">
                <a:solidFill>
                  <a:schemeClr val="tx1"/>
                </a:solidFill>
                <a:latin typeface="Times New Roman" panose="02020603050405020304" pitchFamily="18" charset="0"/>
                <a:cs typeface="Times New Roman" panose="02020603050405020304" pitchFamily="18" charset="0"/>
              </a:rPr>
              <a:t>Allows us to-</a:t>
            </a:r>
          </a:p>
          <a:p>
            <a:pPr lvl="2"/>
            <a:r>
              <a:rPr lang="en-US" sz="4000" dirty="0">
                <a:solidFill>
                  <a:schemeClr val="tx1"/>
                </a:solidFill>
                <a:latin typeface="Times New Roman" panose="02020603050405020304" pitchFamily="18" charset="0"/>
                <a:cs typeface="Times New Roman" panose="02020603050405020304" pitchFamily="18" charset="0"/>
              </a:rPr>
              <a:t> Stay on topic</a:t>
            </a:r>
          </a:p>
          <a:p>
            <a:pPr lvl="2"/>
            <a:r>
              <a:rPr lang="en-US" sz="4000" dirty="0">
                <a:solidFill>
                  <a:schemeClr val="tx1"/>
                </a:solidFill>
                <a:latin typeface="Times New Roman" panose="02020603050405020304" pitchFamily="18" charset="0"/>
                <a:cs typeface="Times New Roman" panose="02020603050405020304" pitchFamily="18" charset="0"/>
              </a:rPr>
              <a:t>Be organized</a:t>
            </a:r>
          </a:p>
          <a:p>
            <a:pPr lvl="2"/>
            <a:r>
              <a:rPr lang="en-US" sz="4000" dirty="0">
                <a:solidFill>
                  <a:schemeClr val="tx1"/>
                </a:solidFill>
                <a:latin typeface="Times New Roman" panose="02020603050405020304" pitchFamily="18" charset="0"/>
                <a:cs typeface="Times New Roman" panose="02020603050405020304" pitchFamily="18" charset="0"/>
              </a:rPr>
              <a:t>Conduct business in a timely fashion</a:t>
            </a:r>
          </a:p>
          <a:p>
            <a:pPr lvl="2"/>
            <a:r>
              <a:rPr lang="en-US" sz="4000" dirty="0">
                <a:solidFill>
                  <a:schemeClr val="tx1"/>
                </a:solidFill>
                <a:latin typeface="Times New Roman" panose="02020603050405020304" pitchFamily="18" charset="0"/>
                <a:cs typeface="Times New Roman" panose="02020603050405020304" pitchFamily="18" charset="0"/>
              </a:rPr>
              <a:t>Motion (“I move we approve the agenda as presented.”); Second (“I second the motion.”); Discussion (“Is there any discussion on the motion on the floor?”); Vote (“Hearing no further discussion, all those in favor?  All those opposed?”); Announce result (“The motion carries.”)</a:t>
            </a:r>
          </a:p>
          <a:p>
            <a:pPr lvl="2"/>
            <a:endParaRPr lang="en-US" sz="8000" dirty="0">
              <a:solidFill>
                <a:schemeClr val="tx1"/>
              </a:solidFill>
              <a:latin typeface="Times New Roman" panose="02020603050405020304" pitchFamily="18" charset="0"/>
              <a:cs typeface="Times New Roman" panose="02020603050405020304" pitchFamily="18" charset="0"/>
            </a:endParaRPr>
          </a:p>
          <a:p>
            <a:pPr lvl="1"/>
            <a:endParaRPr lang="en-US" sz="6000" dirty="0"/>
          </a:p>
        </p:txBody>
      </p:sp>
      <p:sp>
        <p:nvSpPr>
          <p:cNvPr id="7" name="Date Placeholder 6"/>
          <p:cNvSpPr>
            <a:spLocks noGrp="1"/>
          </p:cNvSpPr>
          <p:nvPr>
            <p:ph type="dt" sz="half" idx="10"/>
          </p:nvPr>
        </p:nvSpPr>
        <p:spPr/>
        <p:txBody>
          <a:bodyPr/>
          <a:lstStyle/>
          <a:p>
            <a:fld id="{56B3DCFB-11AC-4929-9490-4AB337D7A302}" type="datetime1">
              <a:rPr lang="en-US" smtClean="0"/>
              <a:t>2/4/2026</a:t>
            </a:fld>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21</a:t>
            </a:fld>
            <a:endParaRPr lang="en-US" dirty="0"/>
          </a:p>
        </p:txBody>
      </p:sp>
    </p:spTree>
    <p:extLst>
      <p:ext uri="{BB962C8B-B14F-4D97-AF65-F5344CB8AC3E}">
        <p14:creationId xmlns:p14="http://schemas.microsoft.com/office/powerpoint/2010/main" val="2993968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95626" y="2181224"/>
            <a:ext cx="304398" cy="4509899"/>
          </a:xfrm>
          <a:prstGeom prst="rect">
            <a:avLst/>
          </a:prstGeom>
          <a:solidFill>
            <a:schemeClr val="tx1"/>
          </a:solidFill>
        </p:spPr>
        <p:txBody>
          <a:bodyPr wrap="square" rtlCol="0">
            <a:spAutoFit/>
          </a:bodyPr>
          <a:lstStyle/>
          <a:p>
            <a:endParaRPr lang="en-US" dirty="0"/>
          </a:p>
        </p:txBody>
      </p:sp>
      <p:sp>
        <p:nvSpPr>
          <p:cNvPr id="2" name="Title 1"/>
          <p:cNvSpPr>
            <a:spLocks noGrp="1"/>
          </p:cNvSpPr>
          <p:nvPr>
            <p:ph type="title"/>
          </p:nvPr>
        </p:nvSpPr>
        <p:spPr/>
        <p:txBody>
          <a:bodyPr/>
          <a:lstStyle/>
          <a:p>
            <a:r>
              <a:rPr lang="en-US" dirty="0"/>
              <a:t>Order of Business </a:t>
            </a:r>
          </a:p>
        </p:txBody>
      </p:sp>
      <p:sp>
        <p:nvSpPr>
          <p:cNvPr id="3" name="Content Placeholder 2"/>
          <p:cNvSpPr>
            <a:spLocks noGrp="1"/>
          </p:cNvSpPr>
          <p:nvPr>
            <p:ph idx="1"/>
          </p:nvPr>
        </p:nvSpPr>
        <p:spPr/>
        <p:txBody>
          <a:bodyPr>
            <a:normAutofit/>
          </a:bodyPr>
          <a:lstStyle/>
          <a:p>
            <a:endParaRPr lang="en-US" dirty="0"/>
          </a:p>
          <a:p>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3988873135"/>
              </p:ext>
            </p:extLst>
          </p:nvPr>
        </p:nvGraphicFramePr>
        <p:xfrm>
          <a:off x="4529138" y="2060575"/>
          <a:ext cx="5689600" cy="3948113"/>
        </p:xfrm>
        <a:graphic>
          <a:graphicData uri="http://schemas.openxmlformats.org/presentationml/2006/ole">
            <mc:AlternateContent xmlns:mc="http://schemas.openxmlformats.org/markup-compatibility/2006">
              <mc:Choice xmlns:v="urn:schemas-microsoft-com:vml" Requires="v">
                <p:oleObj name="Document" r:id="rId2" imgW="10113006" imgH="7022952" progId="Word.Document.12">
                  <p:embed/>
                </p:oleObj>
              </mc:Choice>
              <mc:Fallback>
                <p:oleObj name="Document" r:id="rId2" imgW="10113006" imgH="7022952" progId="Word.Document.12">
                  <p:embed/>
                  <p:pic>
                    <p:nvPicPr>
                      <p:cNvPr id="0" name=""/>
                      <p:cNvPicPr/>
                      <p:nvPr/>
                    </p:nvPicPr>
                    <p:blipFill>
                      <a:blip r:embed="rId3"/>
                      <a:stretch>
                        <a:fillRect/>
                      </a:stretch>
                    </p:blipFill>
                    <p:spPr>
                      <a:xfrm>
                        <a:off x="4529138" y="2060575"/>
                        <a:ext cx="5689600" cy="3948113"/>
                      </a:xfrm>
                      <a:prstGeom prst="rect">
                        <a:avLst/>
                      </a:prstGeom>
                    </p:spPr>
                  </p:pic>
                </p:oleObj>
              </mc:Fallback>
            </mc:AlternateContent>
          </a:graphicData>
        </a:graphic>
      </p:graphicFrame>
      <p:sp>
        <p:nvSpPr>
          <p:cNvPr id="9" name="Date Placeholder 8"/>
          <p:cNvSpPr>
            <a:spLocks noGrp="1"/>
          </p:cNvSpPr>
          <p:nvPr>
            <p:ph type="dt" sz="half" idx="10"/>
          </p:nvPr>
        </p:nvSpPr>
        <p:spPr/>
        <p:txBody>
          <a:bodyPr/>
          <a:lstStyle/>
          <a:p>
            <a:fld id="{10E76E6E-35B3-4C35-BCEF-45B2C22EB022}" type="datetime1">
              <a:rPr lang="en-US" smtClean="0"/>
              <a:t>2/4/2026</a:t>
            </a:fld>
            <a:endParaRPr lang="en-US" dirty="0"/>
          </a:p>
        </p:txBody>
      </p:sp>
      <p:sp>
        <p:nvSpPr>
          <p:cNvPr id="10" name="Slide Number Placeholder 9"/>
          <p:cNvSpPr>
            <a:spLocks noGrp="1"/>
          </p:cNvSpPr>
          <p:nvPr>
            <p:ph type="sldNum" sz="quarter" idx="12"/>
          </p:nvPr>
        </p:nvSpPr>
        <p:spPr/>
        <p:txBody>
          <a:bodyPr/>
          <a:lstStyle/>
          <a:p>
            <a:fld id="{6D22F896-40B5-4ADD-8801-0D06FADFA095}" type="slidenum">
              <a:rPr lang="en-US" smtClean="0"/>
              <a:t>22</a:t>
            </a:fld>
            <a:endParaRPr lang="en-US" dirty="0"/>
          </a:p>
        </p:txBody>
      </p:sp>
    </p:spTree>
    <p:extLst>
      <p:ext uri="{BB962C8B-B14F-4D97-AF65-F5344CB8AC3E}">
        <p14:creationId xmlns:p14="http://schemas.microsoft.com/office/powerpoint/2010/main" val="20597676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dirty="0">
                <a:latin typeface="+mn-lt"/>
              </a:rPr>
              <a:t>DECISION-MAKING</a:t>
            </a:r>
            <a:endParaRPr lang="en-US" sz="3200" b="1" dirty="0">
              <a:latin typeface="+mn-lt"/>
            </a:endParaRPr>
          </a:p>
        </p:txBody>
      </p:sp>
      <p:sp>
        <p:nvSpPr>
          <p:cNvPr id="7" name="Content Placeholder 2"/>
          <p:cNvSpPr>
            <a:spLocks noGrp="1"/>
          </p:cNvSpPr>
          <p:nvPr>
            <p:ph sz="half" idx="1"/>
          </p:nvPr>
        </p:nvSpPr>
        <p:spPr>
          <a:xfrm>
            <a:off x="1251677" y="1310910"/>
            <a:ext cx="6273916" cy="5313825"/>
          </a:xfrm>
        </p:spPr>
        <p:txBody>
          <a:bodyPr>
            <a:noAutofit/>
          </a:bodyPr>
          <a:lstStyle/>
          <a:p>
            <a:r>
              <a:rPr lang="en-US" dirty="0">
                <a:solidFill>
                  <a:schemeClr val="tx1"/>
                </a:solidFill>
              </a:rPr>
              <a:t>The HIV Care Council has the power to prioritize and allocate Ryan White Part A and Part B funds within Palm Beach County</a:t>
            </a:r>
          </a:p>
          <a:p>
            <a:pPr marL="0" indent="0">
              <a:buNone/>
            </a:pPr>
            <a:endParaRPr lang="en-US" dirty="0">
              <a:solidFill>
                <a:schemeClr val="tx1"/>
              </a:solidFill>
            </a:endParaRPr>
          </a:p>
          <a:p>
            <a:r>
              <a:rPr lang="en-US" dirty="0">
                <a:solidFill>
                  <a:schemeClr val="tx1"/>
                </a:solidFill>
              </a:rPr>
              <a:t>How can decisions be made?</a:t>
            </a:r>
          </a:p>
          <a:p>
            <a:pPr lvl="1"/>
            <a:r>
              <a:rPr lang="en-US" dirty="0">
                <a:solidFill>
                  <a:schemeClr val="tx1"/>
                </a:solidFill>
              </a:rPr>
              <a:t>Many things can influence how a decision is made, but if the goal is to have the </a:t>
            </a:r>
            <a:r>
              <a:rPr lang="en-US" b="1" dirty="0">
                <a:solidFill>
                  <a:schemeClr val="tx1"/>
                </a:solidFill>
              </a:rPr>
              <a:t>largest meaningful impact </a:t>
            </a:r>
            <a:r>
              <a:rPr lang="en-US" dirty="0">
                <a:solidFill>
                  <a:schemeClr val="tx1"/>
                </a:solidFill>
              </a:rPr>
              <a:t>for the </a:t>
            </a:r>
            <a:r>
              <a:rPr lang="en-US" b="1" dirty="0">
                <a:solidFill>
                  <a:schemeClr val="tx1"/>
                </a:solidFill>
              </a:rPr>
              <a:t>greatest number of people living with HIV</a:t>
            </a:r>
            <a:r>
              <a:rPr lang="en-US" dirty="0">
                <a:solidFill>
                  <a:schemeClr val="tx1"/>
                </a:solidFill>
              </a:rPr>
              <a:t>,                            three principles can guide you:</a:t>
            </a:r>
          </a:p>
          <a:p>
            <a:pPr lvl="2"/>
            <a:r>
              <a:rPr lang="en-US" sz="1800" dirty="0">
                <a:solidFill>
                  <a:schemeClr val="tx1"/>
                </a:solidFill>
              </a:rPr>
              <a:t>Is the decision </a:t>
            </a:r>
            <a:r>
              <a:rPr lang="en-US" sz="1800" b="1" dirty="0">
                <a:solidFill>
                  <a:schemeClr val="tx1"/>
                </a:solidFill>
              </a:rPr>
              <a:t>patient-centered</a:t>
            </a:r>
            <a:r>
              <a:rPr lang="en-US" sz="1800" dirty="0">
                <a:solidFill>
                  <a:schemeClr val="tx1"/>
                </a:solidFill>
              </a:rPr>
              <a:t>?</a:t>
            </a:r>
          </a:p>
          <a:p>
            <a:pPr lvl="2"/>
            <a:r>
              <a:rPr lang="en-US" sz="1800" dirty="0">
                <a:solidFill>
                  <a:schemeClr val="tx1"/>
                </a:solidFill>
              </a:rPr>
              <a:t>Is the decision </a:t>
            </a:r>
            <a:r>
              <a:rPr lang="en-US" sz="1800" b="1" dirty="0">
                <a:solidFill>
                  <a:schemeClr val="tx1"/>
                </a:solidFill>
              </a:rPr>
              <a:t>outcomes oriented</a:t>
            </a:r>
            <a:r>
              <a:rPr lang="en-US" sz="1800" dirty="0">
                <a:solidFill>
                  <a:schemeClr val="tx1"/>
                </a:solidFill>
              </a:rPr>
              <a:t>?</a:t>
            </a:r>
          </a:p>
          <a:p>
            <a:pPr lvl="2"/>
            <a:r>
              <a:rPr lang="en-US" sz="1800" dirty="0">
                <a:solidFill>
                  <a:schemeClr val="tx1"/>
                </a:solidFill>
              </a:rPr>
              <a:t>Is the decision </a:t>
            </a:r>
            <a:r>
              <a:rPr lang="en-US" sz="1800" b="1" dirty="0">
                <a:solidFill>
                  <a:schemeClr val="tx1"/>
                </a:solidFill>
              </a:rPr>
              <a:t>data driven</a:t>
            </a:r>
            <a:r>
              <a:rPr lang="en-US" sz="1800" dirty="0">
                <a:solidFill>
                  <a:schemeClr val="tx1"/>
                </a:solidFill>
              </a:rPr>
              <a:t>?</a:t>
            </a:r>
          </a:p>
          <a:p>
            <a:pPr marL="914400" lvl="2" indent="0">
              <a:buNone/>
            </a:pPr>
            <a:endParaRPr lang="en-US" sz="1800" dirty="0">
              <a:solidFill>
                <a:schemeClr val="tx1"/>
              </a:solidFill>
            </a:endParaRPr>
          </a:p>
          <a:p>
            <a:endParaRPr lang="en-US" dirty="0">
              <a:solidFill>
                <a:schemeClr val="tx1"/>
              </a:solidFill>
            </a:endParaRPr>
          </a:p>
        </p:txBody>
      </p:sp>
      <p:pic>
        <p:nvPicPr>
          <p:cNvPr id="9" name="Picture 8"/>
          <p:cNvPicPr>
            <a:picLocks noChangeAspect="1"/>
          </p:cNvPicPr>
          <p:nvPr/>
        </p:nvPicPr>
        <p:blipFill>
          <a:blip r:embed="rId2"/>
          <a:stretch>
            <a:fillRect/>
          </a:stretch>
        </p:blipFill>
        <p:spPr>
          <a:xfrm>
            <a:off x="7648996" y="2420826"/>
            <a:ext cx="3657600" cy="1828800"/>
          </a:xfrm>
          <a:prstGeom prst="rect">
            <a:avLst/>
          </a:prstGeom>
        </p:spPr>
      </p:pic>
      <p:sp>
        <p:nvSpPr>
          <p:cNvPr id="6" name="Date Placeholder 5"/>
          <p:cNvSpPr>
            <a:spLocks noGrp="1"/>
          </p:cNvSpPr>
          <p:nvPr>
            <p:ph type="dt" sz="half" idx="10"/>
          </p:nvPr>
        </p:nvSpPr>
        <p:spPr/>
        <p:txBody>
          <a:bodyPr/>
          <a:lstStyle/>
          <a:p>
            <a:fld id="{539E218A-2D7E-4800-8AE2-553F48FBA927}" type="datetime1">
              <a:rPr lang="en-US" smtClean="0"/>
              <a:t>2/4/2026</a:t>
            </a:fld>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23</a:t>
            </a:fld>
            <a:endParaRPr lang="en-US" dirty="0"/>
          </a:p>
        </p:txBody>
      </p:sp>
    </p:spTree>
    <p:extLst>
      <p:ext uri="{BB962C8B-B14F-4D97-AF65-F5344CB8AC3E}">
        <p14:creationId xmlns:p14="http://schemas.microsoft.com/office/powerpoint/2010/main" val="3872438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fade">
                                      <p:cBhvr>
                                        <p:cTn id="12" dur="500"/>
                                        <p:tgtEl>
                                          <p:spTgt spid="7">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7">
                                            <p:txEl>
                                              <p:pRg st="3" end="3"/>
                                            </p:txEl>
                                          </p:spTgt>
                                        </p:tgtEl>
                                        <p:attrNameLst>
                                          <p:attrName>style.visibility</p:attrName>
                                        </p:attrNameLst>
                                      </p:cBhvr>
                                      <p:to>
                                        <p:strVal val="visible"/>
                                      </p:to>
                                    </p:set>
                                    <p:animEffect transition="in" filter="fade">
                                      <p:cBhvr>
                                        <p:cTn id="20" dur="500"/>
                                        <p:tgtEl>
                                          <p:spTgt spid="7">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7">
                                            <p:txEl>
                                              <p:pRg st="4" end="4"/>
                                            </p:txEl>
                                          </p:spTgt>
                                        </p:tgtEl>
                                        <p:attrNameLst>
                                          <p:attrName>style.visibility</p:attrName>
                                        </p:attrNameLst>
                                      </p:cBhvr>
                                      <p:to>
                                        <p:strVal val="visible"/>
                                      </p:to>
                                    </p:set>
                                    <p:animEffect transition="in" filter="fade">
                                      <p:cBhvr>
                                        <p:cTn id="25" dur="500"/>
                                        <p:tgtEl>
                                          <p:spTgt spid="7">
                                            <p:txEl>
                                              <p:pRg st="4" end="4"/>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7">
                                            <p:txEl>
                                              <p:pRg st="5" end="5"/>
                                            </p:txEl>
                                          </p:spTgt>
                                        </p:tgtEl>
                                        <p:attrNameLst>
                                          <p:attrName>style.visibility</p:attrName>
                                        </p:attrNameLst>
                                      </p:cBhvr>
                                      <p:to>
                                        <p:strVal val="visible"/>
                                      </p:to>
                                    </p:set>
                                    <p:animEffect transition="in" filter="fade">
                                      <p:cBhvr>
                                        <p:cTn id="28" dur="500"/>
                                        <p:tgtEl>
                                          <p:spTgt spid="7">
                                            <p:txEl>
                                              <p:pRg st="5" end="5"/>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7">
                                            <p:txEl>
                                              <p:pRg st="6" end="6"/>
                                            </p:txEl>
                                          </p:spTgt>
                                        </p:tgtEl>
                                        <p:attrNameLst>
                                          <p:attrName>style.visibility</p:attrName>
                                        </p:attrNameLst>
                                      </p:cBhvr>
                                      <p:to>
                                        <p:strVal val="visible"/>
                                      </p:to>
                                    </p:set>
                                    <p:animEffect transition="in" filter="fade">
                                      <p:cBhvr>
                                        <p:cTn id="31" dur="500"/>
                                        <p:tgtEl>
                                          <p:spTgt spid="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dirty="0">
                <a:latin typeface="+mn-lt"/>
              </a:rPr>
              <a:t>Patient-centered</a:t>
            </a:r>
            <a:endParaRPr lang="en-US" sz="3200" b="1" dirty="0">
              <a:latin typeface="+mn-lt"/>
            </a:endParaRPr>
          </a:p>
        </p:txBody>
      </p:sp>
      <p:sp>
        <p:nvSpPr>
          <p:cNvPr id="7" name="Content Placeholder 2"/>
          <p:cNvSpPr>
            <a:spLocks noGrp="1"/>
          </p:cNvSpPr>
          <p:nvPr>
            <p:ph sz="half" idx="1"/>
          </p:nvPr>
        </p:nvSpPr>
        <p:spPr>
          <a:xfrm>
            <a:off x="1251677" y="1310910"/>
            <a:ext cx="6273916" cy="5313825"/>
          </a:xfrm>
        </p:spPr>
        <p:txBody>
          <a:bodyPr>
            <a:noAutofit/>
          </a:bodyPr>
          <a:lstStyle/>
          <a:p>
            <a:pPr marL="0" indent="0">
              <a:buNone/>
            </a:pPr>
            <a:endParaRPr lang="en-US" dirty="0">
              <a:solidFill>
                <a:schemeClr val="tx1"/>
              </a:solidFill>
            </a:endParaRPr>
          </a:p>
          <a:p>
            <a:endParaRPr lang="en-US" dirty="0">
              <a:solidFill>
                <a:schemeClr val="tx1"/>
              </a:solidFill>
            </a:endParaRPr>
          </a:p>
        </p:txBody>
      </p:sp>
      <p:pic>
        <p:nvPicPr>
          <p:cNvPr id="6" name="Picture 5"/>
          <p:cNvPicPr>
            <a:picLocks noChangeAspect="1"/>
          </p:cNvPicPr>
          <p:nvPr/>
        </p:nvPicPr>
        <p:blipFill>
          <a:blip r:embed="rId2"/>
          <a:stretch>
            <a:fillRect/>
          </a:stretch>
        </p:blipFill>
        <p:spPr>
          <a:xfrm>
            <a:off x="7808592" y="1375644"/>
            <a:ext cx="3528433" cy="4705519"/>
          </a:xfrm>
          <a:prstGeom prst="rect">
            <a:avLst/>
          </a:prstGeom>
        </p:spPr>
      </p:pic>
      <p:sp>
        <p:nvSpPr>
          <p:cNvPr id="5" name="Content Placeholder 2"/>
          <p:cNvSpPr>
            <a:spLocks noGrp="1"/>
          </p:cNvSpPr>
          <p:nvPr>
            <p:ph sz="half" idx="1"/>
          </p:nvPr>
        </p:nvSpPr>
        <p:spPr>
          <a:xfrm>
            <a:off x="1404077" y="1463310"/>
            <a:ext cx="6273916" cy="5313825"/>
          </a:xfrm>
        </p:spPr>
        <p:txBody>
          <a:bodyPr>
            <a:noAutofit/>
          </a:bodyPr>
          <a:lstStyle/>
          <a:p>
            <a:r>
              <a:rPr lang="en-US" dirty="0">
                <a:solidFill>
                  <a:schemeClr val="tx1"/>
                </a:solidFill>
              </a:rPr>
              <a:t>The goal is to improve the health and wellbeing of those who are living with HIV</a:t>
            </a:r>
          </a:p>
          <a:p>
            <a:pPr marL="0" indent="0">
              <a:buNone/>
            </a:pPr>
            <a:endParaRPr lang="en-US" dirty="0">
              <a:solidFill>
                <a:schemeClr val="tx1"/>
              </a:solidFill>
            </a:endParaRPr>
          </a:p>
          <a:p>
            <a:r>
              <a:rPr lang="en-US" dirty="0">
                <a:solidFill>
                  <a:schemeClr val="tx1"/>
                </a:solidFill>
              </a:rPr>
              <a:t>Without considering how decisions will affect individuals and impact their lives, data and outcomes by themselves are meaningless</a:t>
            </a:r>
          </a:p>
          <a:p>
            <a:endParaRPr lang="en-US" dirty="0">
              <a:solidFill>
                <a:schemeClr val="tx1"/>
              </a:solidFill>
            </a:endParaRPr>
          </a:p>
          <a:p>
            <a:r>
              <a:rPr lang="en-US" dirty="0">
                <a:solidFill>
                  <a:schemeClr val="tx1"/>
                </a:solidFill>
              </a:rPr>
              <a:t>We can get input from consumers themselves, through the needs assessment, and direct participation on the council</a:t>
            </a:r>
          </a:p>
          <a:p>
            <a:endParaRPr lang="en-US" dirty="0">
              <a:solidFill>
                <a:schemeClr val="tx1"/>
              </a:solidFill>
            </a:endParaRPr>
          </a:p>
          <a:p>
            <a:r>
              <a:rPr lang="en-US" dirty="0">
                <a:solidFill>
                  <a:schemeClr val="tx1"/>
                </a:solidFill>
              </a:rPr>
              <a:t>We should always be thinking:</a:t>
            </a:r>
            <a:br>
              <a:rPr lang="en-US" dirty="0">
                <a:solidFill>
                  <a:schemeClr val="tx1"/>
                </a:solidFill>
              </a:rPr>
            </a:br>
            <a:r>
              <a:rPr lang="en-US" dirty="0">
                <a:solidFill>
                  <a:schemeClr val="tx1"/>
                </a:solidFill>
              </a:rPr>
              <a:t>“How will this impact those living with HIV?”</a:t>
            </a:r>
          </a:p>
          <a:p>
            <a:pPr marL="0" indent="0">
              <a:buNone/>
            </a:pPr>
            <a:endParaRPr lang="en-US" dirty="0">
              <a:solidFill>
                <a:schemeClr val="tx1"/>
              </a:solidFill>
            </a:endParaRPr>
          </a:p>
          <a:p>
            <a:endParaRPr lang="en-US" dirty="0">
              <a:solidFill>
                <a:schemeClr val="tx1"/>
              </a:solidFill>
            </a:endParaRPr>
          </a:p>
          <a:p>
            <a:pPr marL="0" indent="0">
              <a:buNone/>
            </a:pPr>
            <a:endParaRPr lang="en-US" dirty="0">
              <a:solidFill>
                <a:schemeClr val="tx1"/>
              </a:solidFill>
            </a:endParaRPr>
          </a:p>
          <a:p>
            <a:pPr marL="0" indent="0">
              <a:buNone/>
            </a:pPr>
            <a:endParaRPr lang="en-US" dirty="0">
              <a:solidFill>
                <a:schemeClr val="tx1"/>
              </a:solidFill>
            </a:endParaRPr>
          </a:p>
          <a:p>
            <a:endParaRPr lang="en-US" dirty="0">
              <a:solidFill>
                <a:schemeClr val="tx1"/>
              </a:solidFill>
            </a:endParaRPr>
          </a:p>
        </p:txBody>
      </p:sp>
      <p:sp>
        <p:nvSpPr>
          <p:cNvPr id="9" name="Date Placeholder 8"/>
          <p:cNvSpPr>
            <a:spLocks noGrp="1"/>
          </p:cNvSpPr>
          <p:nvPr>
            <p:ph type="dt" sz="half" idx="10"/>
          </p:nvPr>
        </p:nvSpPr>
        <p:spPr/>
        <p:txBody>
          <a:bodyPr/>
          <a:lstStyle/>
          <a:p>
            <a:fld id="{6C0B343F-6B65-4566-A750-2E59CEBBB4DE}" type="datetime1">
              <a:rPr lang="en-US" smtClean="0"/>
              <a:t>2/4/2026</a:t>
            </a:fld>
            <a:endParaRPr lang="en-US" dirty="0"/>
          </a:p>
        </p:txBody>
      </p:sp>
      <p:sp>
        <p:nvSpPr>
          <p:cNvPr id="10" name="Slide Number Placeholder 9"/>
          <p:cNvSpPr>
            <a:spLocks noGrp="1"/>
          </p:cNvSpPr>
          <p:nvPr>
            <p:ph type="sldNum" sz="quarter" idx="12"/>
          </p:nvPr>
        </p:nvSpPr>
        <p:spPr/>
        <p:txBody>
          <a:bodyPr/>
          <a:lstStyle/>
          <a:p>
            <a:fld id="{6D22F896-40B5-4ADD-8801-0D06FADFA095}" type="slidenum">
              <a:rPr lang="en-US" smtClean="0"/>
              <a:t>24</a:t>
            </a:fld>
            <a:endParaRPr lang="en-US" dirty="0"/>
          </a:p>
        </p:txBody>
      </p:sp>
    </p:spTree>
    <p:extLst>
      <p:ext uri="{BB962C8B-B14F-4D97-AF65-F5344CB8AC3E}">
        <p14:creationId xmlns:p14="http://schemas.microsoft.com/office/powerpoint/2010/main" val="1773558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Effect transition="in" filter="fade">
                                      <p:cBhvr>
                                        <p:cTn id="17" dur="500"/>
                                        <p:tgtEl>
                                          <p:spTgt spid="5">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xEl>
                                              <p:pRg st="6" end="6"/>
                                            </p:txEl>
                                          </p:spTgt>
                                        </p:tgtEl>
                                        <p:attrNameLst>
                                          <p:attrName>style.visibility</p:attrName>
                                        </p:attrNameLst>
                                      </p:cBhvr>
                                      <p:to>
                                        <p:strVal val="visible"/>
                                      </p:to>
                                    </p:set>
                                    <p:animEffect transition="in" filter="fade">
                                      <p:cBhvr>
                                        <p:cTn id="22"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dirty="0">
                <a:latin typeface="+mn-lt"/>
              </a:rPr>
              <a:t>Outcomes oriented</a:t>
            </a:r>
            <a:endParaRPr lang="en-US" sz="3200" b="1" dirty="0">
              <a:latin typeface="+mn-lt"/>
            </a:endParaRPr>
          </a:p>
        </p:txBody>
      </p:sp>
      <p:sp>
        <p:nvSpPr>
          <p:cNvPr id="7" name="Content Placeholder 2"/>
          <p:cNvSpPr>
            <a:spLocks noGrp="1"/>
          </p:cNvSpPr>
          <p:nvPr>
            <p:ph sz="half" idx="1"/>
          </p:nvPr>
        </p:nvSpPr>
        <p:spPr>
          <a:xfrm>
            <a:off x="1251677" y="1310910"/>
            <a:ext cx="5409254" cy="5313825"/>
          </a:xfrm>
        </p:spPr>
        <p:txBody>
          <a:bodyPr>
            <a:noAutofit/>
          </a:bodyPr>
          <a:lstStyle/>
          <a:p>
            <a:r>
              <a:rPr lang="en-US" dirty="0">
                <a:solidFill>
                  <a:schemeClr val="tx1"/>
                </a:solidFill>
              </a:rPr>
              <a:t>Being outcomes oriented means you focus on what we know can actually make a difference in someone’s health (also known as evidence-based)</a:t>
            </a:r>
          </a:p>
          <a:p>
            <a:pPr marL="0" indent="0">
              <a:buNone/>
            </a:pPr>
            <a:endParaRPr lang="en-US" dirty="0">
              <a:solidFill>
                <a:schemeClr val="tx1"/>
              </a:solidFill>
            </a:endParaRPr>
          </a:p>
          <a:p>
            <a:r>
              <a:rPr lang="en-US" dirty="0">
                <a:solidFill>
                  <a:schemeClr val="tx1"/>
                </a:solidFill>
              </a:rPr>
              <a:t>We focus on the HIV continuum of care, with the goal of viral load suppression because that means the virus is in very low levels in the body, and therefore good for the person’s overall health. Also, if you have an undetectable viral load, that means you cannot sexually transmit the virus to others (Undetectable=</a:t>
            </a:r>
            <a:r>
              <a:rPr lang="en-US" dirty="0" err="1">
                <a:solidFill>
                  <a:schemeClr val="tx1"/>
                </a:solidFill>
              </a:rPr>
              <a:t>Untransmissable</a:t>
            </a:r>
            <a:r>
              <a:rPr lang="en-US" dirty="0">
                <a:solidFill>
                  <a:schemeClr val="tx1"/>
                </a:solidFill>
              </a:rPr>
              <a:t> or U=U)</a:t>
            </a:r>
          </a:p>
          <a:p>
            <a:endParaRPr lang="en-US" dirty="0">
              <a:solidFill>
                <a:schemeClr val="tx1"/>
              </a:solidFill>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1000" y="1087820"/>
            <a:ext cx="2537285" cy="2299415"/>
          </a:xfrm>
          <a:prstGeom prst="rect">
            <a:avLst/>
          </a:prstGeom>
        </p:spPr>
      </p:pic>
      <p:pic>
        <p:nvPicPr>
          <p:cNvPr id="8" name="Picture 7"/>
          <p:cNvPicPr>
            <a:picLocks noChangeAspect="1"/>
          </p:cNvPicPr>
          <p:nvPr/>
        </p:nvPicPr>
        <p:blipFill>
          <a:blip r:embed="rId3"/>
          <a:stretch>
            <a:fillRect/>
          </a:stretch>
        </p:blipFill>
        <p:spPr>
          <a:xfrm>
            <a:off x="6800962" y="4092670"/>
            <a:ext cx="4937360" cy="2271185"/>
          </a:xfrm>
          <a:prstGeom prst="rect">
            <a:avLst/>
          </a:prstGeom>
        </p:spPr>
      </p:pic>
      <p:sp>
        <p:nvSpPr>
          <p:cNvPr id="9" name="Date Placeholder 8"/>
          <p:cNvSpPr>
            <a:spLocks noGrp="1"/>
          </p:cNvSpPr>
          <p:nvPr>
            <p:ph type="dt" sz="half" idx="10"/>
          </p:nvPr>
        </p:nvSpPr>
        <p:spPr/>
        <p:txBody>
          <a:bodyPr/>
          <a:lstStyle/>
          <a:p>
            <a:fld id="{42A9A4BB-F791-4020-BAEA-71731449E7A4}" type="datetime1">
              <a:rPr lang="en-US" smtClean="0"/>
              <a:t>2/4/2026</a:t>
            </a:fld>
            <a:endParaRPr lang="en-US" dirty="0"/>
          </a:p>
        </p:txBody>
      </p:sp>
      <p:sp>
        <p:nvSpPr>
          <p:cNvPr id="10" name="Slide Number Placeholder 9"/>
          <p:cNvSpPr>
            <a:spLocks noGrp="1"/>
          </p:cNvSpPr>
          <p:nvPr>
            <p:ph type="sldNum" sz="quarter" idx="12"/>
          </p:nvPr>
        </p:nvSpPr>
        <p:spPr/>
        <p:txBody>
          <a:bodyPr/>
          <a:lstStyle/>
          <a:p>
            <a:fld id="{6D22F896-40B5-4ADD-8801-0D06FADFA095}" type="slidenum">
              <a:rPr lang="en-US" smtClean="0"/>
              <a:t>25</a:t>
            </a:fld>
            <a:endParaRPr lang="en-US" dirty="0"/>
          </a:p>
        </p:txBody>
      </p:sp>
    </p:spTree>
    <p:extLst>
      <p:ext uri="{BB962C8B-B14F-4D97-AF65-F5344CB8AC3E}">
        <p14:creationId xmlns:p14="http://schemas.microsoft.com/office/powerpoint/2010/main" val="3310810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fade">
                                      <p:cBhvr>
                                        <p:cTn id="12" dur="500"/>
                                        <p:tgtEl>
                                          <p:spTgt spid="7">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FUNDING SOURCES</a:t>
            </a:r>
          </a:p>
        </p:txBody>
      </p:sp>
      <p:sp>
        <p:nvSpPr>
          <p:cNvPr id="3" name="Content Placeholder 2"/>
          <p:cNvSpPr>
            <a:spLocks noGrp="1"/>
          </p:cNvSpPr>
          <p:nvPr>
            <p:ph idx="1"/>
          </p:nvPr>
        </p:nvSpPr>
        <p:spPr/>
        <p:txBody>
          <a:bodyPr/>
          <a:lstStyle/>
          <a:p>
            <a:r>
              <a:rPr lang="en-US" dirty="0"/>
              <a:t>FORMULA</a:t>
            </a:r>
          </a:p>
          <a:p>
            <a:r>
              <a:rPr lang="en-US" dirty="0"/>
              <a:t>MINORITY AIDS INITIATIVE</a:t>
            </a:r>
          </a:p>
          <a:p>
            <a:r>
              <a:rPr lang="en-US" dirty="0"/>
              <a:t>SUPPLEMENTAL</a:t>
            </a:r>
          </a:p>
          <a:p>
            <a:pPr lvl="1"/>
            <a:r>
              <a:rPr lang="en-US" dirty="0"/>
              <a:t>These funding sources are allocated on an annual basis.</a:t>
            </a:r>
          </a:p>
          <a:p>
            <a:pPr lvl="1"/>
            <a:r>
              <a:rPr lang="en-US" dirty="0"/>
              <a:t>Received through HRSA – Health resources and Services Administration through a Notice of Award (NOA).</a:t>
            </a:r>
          </a:p>
          <a:p>
            <a:pPr lvl="1"/>
            <a:endParaRPr lang="en-US" dirty="0"/>
          </a:p>
          <a:p>
            <a:pPr lvl="1"/>
            <a:r>
              <a:rPr lang="en-US" dirty="0"/>
              <a:t>CARRYOVER FUNDING – received  in September if leftover funding from previous year is approved.</a:t>
            </a:r>
          </a:p>
          <a:p>
            <a:pPr lvl="1"/>
            <a:endParaRPr lang="en-US" dirty="0"/>
          </a:p>
          <a:p>
            <a:pPr lvl="1"/>
            <a:endParaRPr lang="en-US" dirty="0"/>
          </a:p>
        </p:txBody>
      </p:sp>
      <p:sp>
        <p:nvSpPr>
          <p:cNvPr id="7" name="Date Placeholder 6"/>
          <p:cNvSpPr>
            <a:spLocks noGrp="1"/>
          </p:cNvSpPr>
          <p:nvPr>
            <p:ph type="dt" sz="half" idx="10"/>
          </p:nvPr>
        </p:nvSpPr>
        <p:spPr/>
        <p:txBody>
          <a:bodyPr/>
          <a:lstStyle/>
          <a:p>
            <a:fld id="{A8F1AC36-4DCD-4D50-84F4-489B93E16705}" type="datetime1">
              <a:rPr lang="en-US" smtClean="0"/>
              <a:t>2/4/2026</a:t>
            </a:fld>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26</a:t>
            </a:fld>
            <a:endParaRPr lang="en-US" dirty="0"/>
          </a:p>
        </p:txBody>
      </p:sp>
    </p:spTree>
    <p:extLst>
      <p:ext uri="{BB962C8B-B14F-4D97-AF65-F5344CB8AC3E}">
        <p14:creationId xmlns:p14="http://schemas.microsoft.com/office/powerpoint/2010/main" val="35254464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Care Council Member Duties </a:t>
            </a:r>
          </a:p>
        </p:txBody>
      </p:sp>
      <p:sp>
        <p:nvSpPr>
          <p:cNvPr id="3" name="Content Placeholder 2"/>
          <p:cNvSpPr>
            <a:spLocks noGrp="1"/>
          </p:cNvSpPr>
          <p:nvPr>
            <p:ph idx="1"/>
          </p:nvPr>
        </p:nvSpPr>
        <p:spPr/>
        <p:txBody>
          <a:bodyPr/>
          <a:lstStyle/>
          <a:p>
            <a:r>
              <a:rPr lang="en-US" dirty="0"/>
              <a:t>Care Council members have a special duty to allocate funding to Service Categories where need is greatest.</a:t>
            </a:r>
          </a:p>
          <a:p>
            <a:r>
              <a:rPr lang="en-US" dirty="0"/>
              <a:t>At Care Council meetings-monthly expenditure reports are presented to show status of expenditure for each service.</a:t>
            </a:r>
          </a:p>
          <a:p>
            <a:r>
              <a:rPr lang="en-US" dirty="0"/>
              <a:t>Expenditures reports will show which services are being used the most, which services are not being spent, etc.</a:t>
            </a:r>
          </a:p>
          <a:p>
            <a:r>
              <a:rPr lang="en-US" dirty="0"/>
              <a:t>At Mid-year the Priorities and Allocation Committee will re-allocate funding to Service Categories that have the most needs. </a:t>
            </a:r>
          </a:p>
        </p:txBody>
      </p:sp>
      <p:sp>
        <p:nvSpPr>
          <p:cNvPr id="7" name="Date Placeholder 6"/>
          <p:cNvSpPr>
            <a:spLocks noGrp="1"/>
          </p:cNvSpPr>
          <p:nvPr>
            <p:ph type="dt" sz="half" idx="10"/>
          </p:nvPr>
        </p:nvSpPr>
        <p:spPr/>
        <p:txBody>
          <a:bodyPr/>
          <a:lstStyle/>
          <a:p>
            <a:fld id="{292472FD-3CD1-4394-9976-3401B183ADE3}" type="datetime1">
              <a:rPr lang="en-US" smtClean="0"/>
              <a:t>2/4/2026</a:t>
            </a:fld>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27</a:t>
            </a:fld>
            <a:endParaRPr lang="en-US" dirty="0"/>
          </a:p>
        </p:txBody>
      </p:sp>
    </p:spTree>
    <p:extLst>
      <p:ext uri="{BB962C8B-B14F-4D97-AF65-F5344CB8AC3E}">
        <p14:creationId xmlns:p14="http://schemas.microsoft.com/office/powerpoint/2010/main" val="53152028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ANALYZING EXPENDITURE DATA</a:t>
            </a:r>
          </a:p>
        </p:txBody>
      </p:sp>
      <p:sp>
        <p:nvSpPr>
          <p:cNvPr id="3" name="Content Placeholder 2"/>
          <p:cNvSpPr>
            <a:spLocks noGrp="1"/>
          </p:cNvSpPr>
          <p:nvPr>
            <p:ph idx="1"/>
          </p:nvPr>
        </p:nvSpPr>
        <p:spPr/>
        <p:txBody>
          <a:bodyPr/>
          <a:lstStyle/>
          <a:p>
            <a:pPr>
              <a:buFont typeface="Wingdings" panose="05000000000000000000" pitchFamily="2" charset="2"/>
              <a:buChar char="Ø"/>
              <a:defRPr/>
            </a:pPr>
            <a:r>
              <a:rPr lang="en-US" dirty="0">
                <a:solidFill>
                  <a:schemeClr val="tx1">
                    <a:lumMod val="85000"/>
                    <a:lumOff val="15000"/>
                  </a:schemeClr>
                </a:solidFill>
              </a:rPr>
              <a:t>Initial vs. Final Contract Amounts</a:t>
            </a:r>
          </a:p>
          <a:p>
            <a:pPr>
              <a:buFont typeface="Wingdings" panose="05000000000000000000" pitchFamily="2" charset="2"/>
              <a:buChar char="Ø"/>
              <a:defRPr/>
            </a:pPr>
            <a:r>
              <a:rPr lang="en-US" dirty="0">
                <a:solidFill>
                  <a:schemeClr val="tx1">
                    <a:lumMod val="85000"/>
                    <a:lumOff val="15000"/>
                  </a:schemeClr>
                </a:solidFill>
              </a:rPr>
              <a:t>Last Month of Complete Reimbursement Data</a:t>
            </a:r>
          </a:p>
          <a:p>
            <a:pPr>
              <a:buFont typeface="Wingdings" panose="05000000000000000000" pitchFamily="2" charset="2"/>
              <a:buChar char="Ø"/>
              <a:defRPr/>
            </a:pPr>
            <a:r>
              <a:rPr lang="en-US" dirty="0">
                <a:solidFill>
                  <a:schemeClr val="tx1">
                    <a:lumMod val="85000"/>
                    <a:lumOff val="15000"/>
                  </a:schemeClr>
                </a:solidFill>
              </a:rPr>
              <a:t>Expected vs. Actual Level of Expenditure</a:t>
            </a:r>
          </a:p>
          <a:p>
            <a:pPr>
              <a:buFont typeface="Wingdings" panose="05000000000000000000" pitchFamily="2" charset="2"/>
              <a:buChar char="Ø"/>
              <a:defRPr/>
            </a:pPr>
            <a:r>
              <a:rPr lang="en-US" dirty="0">
                <a:solidFill>
                  <a:schemeClr val="tx1">
                    <a:lumMod val="85000"/>
                    <a:lumOff val="15000"/>
                  </a:schemeClr>
                </a:solidFill>
              </a:rPr>
              <a:t>Risk for Unobligated Balances (Carryover)</a:t>
            </a:r>
          </a:p>
          <a:p>
            <a:pPr>
              <a:buFont typeface="Wingdings" panose="05000000000000000000" pitchFamily="2" charset="2"/>
              <a:buChar char="Ø"/>
              <a:defRPr/>
            </a:pPr>
            <a:r>
              <a:rPr lang="en-US" dirty="0">
                <a:solidFill>
                  <a:schemeClr val="tx1">
                    <a:lumMod val="85000"/>
                    <a:lumOff val="15000"/>
                  </a:schemeClr>
                </a:solidFill>
              </a:rPr>
              <a:t>Overspending in Select Service Categories</a:t>
            </a:r>
          </a:p>
          <a:p>
            <a:pPr>
              <a:buFont typeface="Wingdings" panose="05000000000000000000" pitchFamily="2" charset="2"/>
              <a:buChar char="Ø"/>
              <a:defRPr/>
            </a:pPr>
            <a:r>
              <a:rPr lang="en-US" dirty="0">
                <a:solidFill>
                  <a:schemeClr val="tx1">
                    <a:lumMod val="85000"/>
                    <a:lumOff val="15000"/>
                  </a:schemeClr>
                </a:solidFill>
              </a:rPr>
              <a:t>75/25 Funding Restrictions and Sweeps Options</a:t>
            </a:r>
          </a:p>
          <a:p>
            <a:pPr>
              <a:buFont typeface="Wingdings" panose="05000000000000000000" pitchFamily="2" charset="2"/>
              <a:buChar char="Ø"/>
              <a:defRPr/>
            </a:pPr>
            <a:r>
              <a:rPr lang="en-US" dirty="0">
                <a:solidFill>
                  <a:schemeClr val="tx1">
                    <a:lumMod val="85000"/>
                    <a:lumOff val="15000"/>
                  </a:schemeClr>
                </a:solidFill>
              </a:rPr>
              <a:t>Efficiency of Services</a:t>
            </a:r>
          </a:p>
          <a:p>
            <a:endParaRPr lang="en-US" dirty="0"/>
          </a:p>
        </p:txBody>
      </p:sp>
      <p:sp>
        <p:nvSpPr>
          <p:cNvPr id="7" name="Date Placeholder 6"/>
          <p:cNvSpPr>
            <a:spLocks noGrp="1"/>
          </p:cNvSpPr>
          <p:nvPr>
            <p:ph type="dt" sz="half" idx="10"/>
          </p:nvPr>
        </p:nvSpPr>
        <p:spPr/>
        <p:txBody>
          <a:bodyPr/>
          <a:lstStyle/>
          <a:p>
            <a:fld id="{645BBC1E-B373-4A45-B0C6-BDB0D929DB5C}" type="datetime1">
              <a:rPr lang="en-US" smtClean="0"/>
              <a:t>2/4/2026</a:t>
            </a:fld>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28</a:t>
            </a:fld>
            <a:endParaRPr lang="en-US" dirty="0"/>
          </a:p>
        </p:txBody>
      </p:sp>
    </p:spTree>
    <p:extLst>
      <p:ext uri="{BB962C8B-B14F-4D97-AF65-F5344CB8AC3E}">
        <p14:creationId xmlns:p14="http://schemas.microsoft.com/office/powerpoint/2010/main" val="40958316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PROVIDE ENTERPRISE (PE) DATABASE</a:t>
            </a:r>
          </a:p>
        </p:txBody>
      </p:sp>
      <p:sp>
        <p:nvSpPr>
          <p:cNvPr id="3" name="Content Placeholder 2"/>
          <p:cNvSpPr>
            <a:spLocks noGrp="1"/>
          </p:cNvSpPr>
          <p:nvPr>
            <p:ph idx="1"/>
          </p:nvPr>
        </p:nvSpPr>
        <p:spPr>
          <a:xfrm>
            <a:off x="677334" y="1753425"/>
            <a:ext cx="8596668" cy="3880773"/>
          </a:xfrm>
        </p:spPr>
        <p:txBody>
          <a:bodyPr/>
          <a:lstStyle/>
          <a:p>
            <a:endParaRPr lang="en-US" dirty="0"/>
          </a:p>
          <a:p>
            <a:r>
              <a:rPr lang="en-US" dirty="0"/>
              <a:t>PROVIDE pulls actual usage/services from client records for payments.</a:t>
            </a:r>
          </a:p>
          <a:p>
            <a:r>
              <a:rPr lang="en-US" dirty="0"/>
              <a:t>Agencies submit their reimbursement requests for services provided through PE monthly. </a:t>
            </a:r>
          </a:p>
          <a:p>
            <a:r>
              <a:rPr lang="en-US" dirty="0"/>
              <a:t>These requests are for services provided to clients for various core and support services. </a:t>
            </a:r>
          </a:p>
          <a:p>
            <a:r>
              <a:rPr lang="en-US" dirty="0"/>
              <a:t>DOCUMENTATION IS REVIEWED FOR ACCURACY AND EITHER RETURNED FOR CORRECTIONS OR APPROVED.</a:t>
            </a:r>
          </a:p>
        </p:txBody>
      </p:sp>
      <p:pic>
        <p:nvPicPr>
          <p:cNvPr id="4" name="Picture 3" descr="&lt;strong&gt;Documentation&lt;/strong&gt; Maturity Model | There are six levels of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63824" y="4556461"/>
            <a:ext cx="2873898" cy="2155473"/>
          </a:xfrm>
          <a:prstGeom prst="rect">
            <a:avLst/>
          </a:prstGeom>
        </p:spPr>
      </p:pic>
      <p:pic>
        <p:nvPicPr>
          <p:cNvPr id="5" name="Picture 4" descr="File:Red Checkmark.svg - Wikipedi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9057" y="3693812"/>
            <a:ext cx="1957146" cy="2439909"/>
          </a:xfrm>
          <a:prstGeom prst="rect">
            <a:avLst/>
          </a:prstGeom>
        </p:spPr>
      </p:pic>
      <p:sp>
        <p:nvSpPr>
          <p:cNvPr id="9" name="Date Placeholder 8"/>
          <p:cNvSpPr>
            <a:spLocks noGrp="1"/>
          </p:cNvSpPr>
          <p:nvPr>
            <p:ph type="dt" sz="half" idx="10"/>
          </p:nvPr>
        </p:nvSpPr>
        <p:spPr/>
        <p:txBody>
          <a:bodyPr/>
          <a:lstStyle/>
          <a:p>
            <a:fld id="{517DAA0B-C0B5-4A9E-8BF5-76FB3D9ED92F}" type="datetime1">
              <a:rPr lang="en-US" smtClean="0"/>
              <a:t>2/4/2026</a:t>
            </a:fld>
            <a:endParaRPr lang="en-US" dirty="0"/>
          </a:p>
        </p:txBody>
      </p:sp>
      <p:sp>
        <p:nvSpPr>
          <p:cNvPr id="10" name="Slide Number Placeholder 9"/>
          <p:cNvSpPr>
            <a:spLocks noGrp="1"/>
          </p:cNvSpPr>
          <p:nvPr>
            <p:ph type="sldNum" sz="quarter" idx="12"/>
          </p:nvPr>
        </p:nvSpPr>
        <p:spPr/>
        <p:txBody>
          <a:bodyPr/>
          <a:lstStyle/>
          <a:p>
            <a:fld id="{6D22F896-40B5-4ADD-8801-0D06FADFA095}" type="slidenum">
              <a:rPr lang="en-US" smtClean="0"/>
              <a:t>29</a:t>
            </a:fld>
            <a:endParaRPr lang="en-US" dirty="0"/>
          </a:p>
        </p:txBody>
      </p:sp>
    </p:spTree>
    <p:extLst>
      <p:ext uri="{BB962C8B-B14F-4D97-AF65-F5344CB8AC3E}">
        <p14:creationId xmlns:p14="http://schemas.microsoft.com/office/powerpoint/2010/main" val="26132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               Vision Of The Care Council</a:t>
            </a:r>
          </a:p>
        </p:txBody>
      </p:sp>
      <p:sp>
        <p:nvSpPr>
          <p:cNvPr id="3" name="Content Placeholder 2"/>
          <p:cNvSpPr>
            <a:spLocks noGrp="1"/>
          </p:cNvSpPr>
          <p:nvPr>
            <p:ph idx="1"/>
          </p:nvPr>
        </p:nvSpPr>
        <p:spPr>
          <a:xfrm>
            <a:off x="1251678" y="3129566"/>
            <a:ext cx="9684177" cy="3317242"/>
          </a:xfrm>
        </p:spPr>
        <p:txBody>
          <a:bodyPr>
            <a:normAutofit lnSpcReduction="10000"/>
          </a:bodyPr>
          <a:lstStyle/>
          <a:p>
            <a:endParaRPr lang="en-US" dirty="0"/>
          </a:p>
          <a:p>
            <a:r>
              <a:rPr lang="en-US" dirty="0">
                <a:solidFill>
                  <a:schemeClr val="tx1"/>
                </a:solidFill>
              </a:rPr>
              <a:t>A community where individuals who live with HIV/AIDS do so without prejudice, abandonment, or social stigma.</a:t>
            </a:r>
          </a:p>
          <a:p>
            <a:endParaRPr lang="en-US" dirty="0">
              <a:solidFill>
                <a:schemeClr val="tx1"/>
              </a:solidFill>
            </a:endParaRPr>
          </a:p>
          <a:p>
            <a:r>
              <a:rPr lang="en-US" dirty="0">
                <a:solidFill>
                  <a:schemeClr val="tx1"/>
                </a:solidFill>
              </a:rPr>
              <a:t>A community where people living with HIV/AIDS are afforded a comprehensive range of medical and support services assuring the person’s wellness, independence and self sufficiency.</a:t>
            </a:r>
          </a:p>
          <a:p>
            <a:endParaRPr lang="en-US" dirty="0">
              <a:solidFill>
                <a:schemeClr val="tx1"/>
              </a:solidFill>
            </a:endParaRPr>
          </a:p>
          <a:p>
            <a:r>
              <a:rPr lang="en-US" dirty="0">
                <a:solidFill>
                  <a:schemeClr val="tx1"/>
                </a:solidFill>
              </a:rPr>
              <a:t>A community where HIV medical and support services are eligibility accessed based upon need, and approved CARE Council guidelines.</a:t>
            </a:r>
          </a:p>
        </p:txBody>
      </p:sp>
      <p:pic>
        <p:nvPicPr>
          <p:cNvPr id="5" name="Picture 4"/>
          <p:cNvPicPr>
            <a:picLocks noChangeAspect="1"/>
          </p:cNvPicPr>
          <p:nvPr/>
        </p:nvPicPr>
        <p:blipFill>
          <a:blip r:embed="rId2"/>
          <a:stretch>
            <a:fillRect/>
          </a:stretch>
        </p:blipFill>
        <p:spPr>
          <a:xfrm>
            <a:off x="4648592" y="1345721"/>
            <a:ext cx="2241735" cy="1723460"/>
          </a:xfrm>
          <a:prstGeom prst="rect">
            <a:avLst/>
          </a:prstGeom>
        </p:spPr>
      </p:pic>
      <p:sp>
        <p:nvSpPr>
          <p:cNvPr id="8" name="Date Placeholder 7"/>
          <p:cNvSpPr>
            <a:spLocks noGrp="1"/>
          </p:cNvSpPr>
          <p:nvPr>
            <p:ph type="dt" sz="half" idx="10"/>
          </p:nvPr>
        </p:nvSpPr>
        <p:spPr/>
        <p:txBody>
          <a:bodyPr/>
          <a:lstStyle/>
          <a:p>
            <a:fld id="{8CE3F50C-57B4-4234-ADA2-ED3DB1D53579}" type="datetime1">
              <a:rPr lang="en-US" smtClean="0"/>
              <a:t>2/4/2026</a:t>
            </a:fld>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3</a:t>
            </a:fld>
            <a:endParaRPr lang="en-US" dirty="0"/>
          </a:p>
        </p:txBody>
      </p:sp>
    </p:spTree>
    <p:extLst>
      <p:ext uri="{BB962C8B-B14F-4D97-AF65-F5344CB8AC3E}">
        <p14:creationId xmlns:p14="http://schemas.microsoft.com/office/powerpoint/2010/main" val="192837816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SAMIS DATABASE</a:t>
            </a:r>
          </a:p>
        </p:txBody>
      </p:sp>
      <p:sp>
        <p:nvSpPr>
          <p:cNvPr id="3" name="Content Placeholder 2"/>
          <p:cNvSpPr>
            <a:spLocks noGrp="1"/>
          </p:cNvSpPr>
          <p:nvPr>
            <p:ph idx="1"/>
          </p:nvPr>
        </p:nvSpPr>
        <p:spPr/>
        <p:txBody>
          <a:bodyPr/>
          <a:lstStyle/>
          <a:p>
            <a:r>
              <a:rPr lang="en-US" dirty="0"/>
              <a:t>Reimbursements that are approved are submitted to the SAMIS database. </a:t>
            </a:r>
          </a:p>
          <a:p>
            <a:r>
              <a:rPr lang="en-US" dirty="0"/>
              <a:t>SAMIS is the database that ties the financial package together. </a:t>
            </a:r>
          </a:p>
          <a:p>
            <a:r>
              <a:rPr lang="en-US" dirty="0"/>
              <a:t>THE CHECK IS APPROVED AND SENT TO AGENCIES TO REIMBURSE THEM FOR THEIR WORK.</a:t>
            </a:r>
          </a:p>
          <a:p>
            <a:endParaRPr lang="en-US" dirty="0"/>
          </a:p>
        </p:txBody>
      </p:sp>
      <p:pic>
        <p:nvPicPr>
          <p:cNvPr id="4" name="Picture 3" descr="seizing opportunity to pose with &lt;strong&gt;big&lt;/strong&gt; fake &lt;strong&gt;check&lt;/strong&gt; | Flickr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64204" y="4193853"/>
            <a:ext cx="4541520" cy="2336396"/>
          </a:xfrm>
          <a:prstGeom prst="rect">
            <a:avLst/>
          </a:prstGeom>
        </p:spPr>
      </p:pic>
      <p:sp>
        <p:nvSpPr>
          <p:cNvPr id="8" name="Date Placeholder 7"/>
          <p:cNvSpPr>
            <a:spLocks noGrp="1"/>
          </p:cNvSpPr>
          <p:nvPr>
            <p:ph type="dt" sz="half" idx="10"/>
          </p:nvPr>
        </p:nvSpPr>
        <p:spPr/>
        <p:txBody>
          <a:bodyPr/>
          <a:lstStyle/>
          <a:p>
            <a:fld id="{97F16A7C-5D46-4A31-A867-91A9DADB495B}" type="datetime1">
              <a:rPr lang="en-US" smtClean="0"/>
              <a:t>2/4/2026</a:t>
            </a:fld>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30</a:t>
            </a:fld>
            <a:endParaRPr lang="en-US" dirty="0"/>
          </a:p>
        </p:txBody>
      </p:sp>
    </p:spTree>
    <p:extLst>
      <p:ext uri="{BB962C8B-B14F-4D97-AF65-F5344CB8AC3E}">
        <p14:creationId xmlns:p14="http://schemas.microsoft.com/office/powerpoint/2010/main" val="29733883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CARE Council Committees</a:t>
            </a:r>
          </a:p>
        </p:txBody>
      </p:sp>
      <p:graphicFrame>
        <p:nvGraphicFramePr>
          <p:cNvPr id="10" name="Content Placeholder 9"/>
          <p:cNvGraphicFramePr>
            <a:graphicFrameLocks noGrp="1"/>
          </p:cNvGraphicFramePr>
          <p:nvPr>
            <p:ph sz="half" idx="2"/>
            <p:extLst>
              <p:ext uri="{D42A27DB-BD31-4B8C-83A1-F6EECF244321}">
                <p14:modId xmlns:p14="http://schemas.microsoft.com/office/powerpoint/2010/main" val="2256341295"/>
              </p:ext>
            </p:extLst>
          </p:nvPr>
        </p:nvGraphicFramePr>
        <p:xfrm>
          <a:off x="677334" y="1270000"/>
          <a:ext cx="11112477" cy="44291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923925" y="6124575"/>
            <a:ext cx="5534025" cy="646331"/>
          </a:xfrm>
          <a:prstGeom prst="rect">
            <a:avLst/>
          </a:prstGeom>
          <a:noFill/>
        </p:spPr>
        <p:txBody>
          <a:bodyPr wrap="square" rtlCol="0">
            <a:spAutoFit/>
          </a:bodyPr>
          <a:lstStyle/>
          <a:p>
            <a:r>
              <a:rPr lang="en-US" dirty="0"/>
              <a:t>*Limited to full CARE Council Members</a:t>
            </a:r>
          </a:p>
          <a:p>
            <a:r>
              <a:rPr lang="en-US" dirty="0"/>
              <a:t>**Limited to 15 members – Policy 21</a:t>
            </a:r>
          </a:p>
        </p:txBody>
      </p:sp>
      <p:sp>
        <p:nvSpPr>
          <p:cNvPr id="7" name="Date Placeholder 6"/>
          <p:cNvSpPr>
            <a:spLocks noGrp="1"/>
          </p:cNvSpPr>
          <p:nvPr>
            <p:ph type="dt" sz="half" idx="10"/>
          </p:nvPr>
        </p:nvSpPr>
        <p:spPr/>
        <p:txBody>
          <a:bodyPr/>
          <a:lstStyle/>
          <a:p>
            <a:fld id="{BE3125C2-92F7-4589-BA31-4D49B7D0DBFB}" type="datetime1">
              <a:rPr lang="en-US" smtClean="0"/>
              <a:t>2/4/2026</a:t>
            </a:fld>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31</a:t>
            </a:fld>
            <a:endParaRPr lang="en-US" dirty="0"/>
          </a:p>
        </p:txBody>
      </p:sp>
    </p:spTree>
    <p:extLst>
      <p:ext uri="{BB962C8B-B14F-4D97-AF65-F5344CB8AC3E}">
        <p14:creationId xmlns:p14="http://schemas.microsoft.com/office/powerpoint/2010/main" val="259929270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10242"/>
          </a:xfrm>
        </p:spPr>
        <p:txBody>
          <a:bodyPr>
            <a:normAutofit fontScale="90000"/>
          </a:bodyPr>
          <a:lstStyle/>
          <a:p>
            <a:r>
              <a:rPr lang="en-US" dirty="0"/>
              <a:t>Policies &amp; Bylaws</a:t>
            </a:r>
            <a:br>
              <a:rPr lang="en-US" dirty="0"/>
            </a:br>
            <a:br>
              <a:rPr lang="en-US" dirty="0"/>
            </a:br>
            <a:r>
              <a:rPr lang="en-US" dirty="0"/>
              <a:t>https://discover.pbcgov.org/carecouncil/Pages/default.aspx</a:t>
            </a:r>
            <a:br>
              <a:rPr lang="en-US" dirty="0"/>
            </a:br>
            <a:br>
              <a:rPr lang="en-US" dirty="0"/>
            </a:br>
            <a:br>
              <a:rPr lang="en-US" dirty="0"/>
            </a:br>
            <a:br>
              <a:rPr lang="en-US" dirty="0"/>
            </a:b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33422" y="2993367"/>
            <a:ext cx="5562600" cy="2493032"/>
          </a:xfrm>
        </p:spPr>
      </p:pic>
      <p:sp>
        <p:nvSpPr>
          <p:cNvPr id="7" name="Date Placeholder 6"/>
          <p:cNvSpPr>
            <a:spLocks noGrp="1"/>
          </p:cNvSpPr>
          <p:nvPr>
            <p:ph type="dt" sz="half" idx="10"/>
          </p:nvPr>
        </p:nvSpPr>
        <p:spPr/>
        <p:txBody>
          <a:bodyPr/>
          <a:lstStyle/>
          <a:p>
            <a:fld id="{C38D850D-14D1-4ECF-9A46-BCCA02DB4A1A}" type="datetime1">
              <a:rPr lang="en-US" smtClean="0"/>
              <a:t>2/4/2026</a:t>
            </a:fld>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32</a:t>
            </a:fld>
            <a:endParaRPr lang="en-US" dirty="0"/>
          </a:p>
        </p:txBody>
      </p:sp>
    </p:spTree>
    <p:extLst>
      <p:ext uri="{BB962C8B-B14F-4D97-AF65-F5344CB8AC3E}">
        <p14:creationId xmlns:p14="http://schemas.microsoft.com/office/powerpoint/2010/main" val="133669351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Please Ask Questions</a:t>
            </a:r>
            <a:br>
              <a:rPr lang="en-US" dirty="0"/>
            </a:br>
            <a:r>
              <a:rPr lang="en-US" dirty="0"/>
              <a:t>?</a:t>
            </a:r>
          </a:p>
        </p:txBody>
      </p:sp>
      <p:pic>
        <p:nvPicPr>
          <p:cNvPr id="4" name="Content Placeholder 3"/>
          <p:cNvPicPr>
            <a:picLocks noGrp="1" noChangeAspect="1"/>
          </p:cNvPicPr>
          <p:nvPr>
            <p:ph idx="1"/>
          </p:nvPr>
        </p:nvPicPr>
        <p:blipFill>
          <a:blip r:embed="rId2"/>
          <a:stretch>
            <a:fillRect/>
          </a:stretch>
        </p:blipFill>
        <p:spPr>
          <a:xfrm>
            <a:off x="2550017" y="2768958"/>
            <a:ext cx="7173532" cy="3503054"/>
          </a:xfrm>
          <a:prstGeom prst="rect">
            <a:avLst/>
          </a:prstGeom>
        </p:spPr>
      </p:pic>
      <p:sp>
        <p:nvSpPr>
          <p:cNvPr id="7" name="Date Placeholder 6"/>
          <p:cNvSpPr>
            <a:spLocks noGrp="1"/>
          </p:cNvSpPr>
          <p:nvPr>
            <p:ph type="dt" sz="half" idx="10"/>
          </p:nvPr>
        </p:nvSpPr>
        <p:spPr/>
        <p:txBody>
          <a:bodyPr/>
          <a:lstStyle/>
          <a:p>
            <a:fld id="{B4132887-29A4-4FB4-90F4-83D55613DCC3}" type="datetime1">
              <a:rPr lang="en-US" smtClean="0"/>
              <a:t>2/4/2026</a:t>
            </a:fld>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33</a:t>
            </a:fld>
            <a:endParaRPr lang="en-US" dirty="0"/>
          </a:p>
        </p:txBody>
      </p:sp>
    </p:spTree>
    <p:extLst>
      <p:ext uri="{BB962C8B-B14F-4D97-AF65-F5344CB8AC3E}">
        <p14:creationId xmlns:p14="http://schemas.microsoft.com/office/powerpoint/2010/main" val="24240795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760631" y="537901"/>
            <a:ext cx="3876675" cy="1181100"/>
          </a:xfrm>
          <a:prstGeom prst="rect">
            <a:avLst/>
          </a:prstGeom>
        </p:spPr>
      </p:pic>
      <p:sp>
        <p:nvSpPr>
          <p:cNvPr id="2" name="Title 1"/>
          <p:cNvSpPr>
            <a:spLocks noGrp="1"/>
          </p:cNvSpPr>
          <p:nvPr>
            <p:ph type="title"/>
          </p:nvPr>
        </p:nvSpPr>
        <p:spPr>
          <a:xfrm>
            <a:off x="1251678" y="231820"/>
            <a:ext cx="10178322" cy="1642697"/>
          </a:xfrm>
        </p:spPr>
        <p:txBody>
          <a:bodyPr/>
          <a:lstStyle/>
          <a:p>
            <a:pPr algn="ctr"/>
            <a:r>
              <a:rPr lang="en-US" dirty="0"/>
              <a:t> </a:t>
            </a:r>
          </a:p>
        </p:txBody>
      </p:sp>
      <p:sp>
        <p:nvSpPr>
          <p:cNvPr id="3" name="Content Placeholder 2"/>
          <p:cNvSpPr>
            <a:spLocks noGrp="1"/>
          </p:cNvSpPr>
          <p:nvPr>
            <p:ph idx="1"/>
          </p:nvPr>
        </p:nvSpPr>
        <p:spPr/>
        <p:txBody>
          <a:bodyPr>
            <a:normAutofit/>
          </a:bodyPr>
          <a:lstStyle/>
          <a:p>
            <a:r>
              <a:rPr lang="en-US" dirty="0">
                <a:solidFill>
                  <a:schemeClr val="tx1"/>
                </a:solidFill>
                <a:latin typeface="Times New Roman" panose="02020603050405020304" pitchFamily="18" charset="0"/>
                <a:cs typeface="Times New Roman" panose="02020603050405020304" pitchFamily="18" charset="0"/>
              </a:rPr>
              <a:t>Neeta Mahani</a:t>
            </a:r>
          </a:p>
          <a:p>
            <a:r>
              <a:rPr lang="en-US" dirty="0">
                <a:solidFill>
                  <a:schemeClr val="tx1"/>
                </a:solidFill>
                <a:latin typeface="Times New Roman" panose="02020603050405020304" pitchFamily="18" charset="0"/>
                <a:cs typeface="Times New Roman" panose="02020603050405020304" pitchFamily="18" charset="0"/>
              </a:rPr>
              <a:t>Ryan White CARE Council Coordinator</a:t>
            </a:r>
          </a:p>
          <a:p>
            <a:r>
              <a:rPr lang="en-US" dirty="0">
                <a:solidFill>
                  <a:schemeClr val="tx1"/>
                </a:solidFill>
                <a:latin typeface="Times New Roman" panose="02020603050405020304" pitchFamily="18" charset="0"/>
                <a:cs typeface="Times New Roman" panose="02020603050405020304" pitchFamily="18" charset="0"/>
              </a:rPr>
              <a:t>810 </a:t>
            </a:r>
            <a:r>
              <a:rPr lang="en-US" dirty="0" err="1">
                <a:solidFill>
                  <a:schemeClr val="tx1"/>
                </a:solidFill>
                <a:latin typeface="Times New Roman" panose="02020603050405020304" pitchFamily="18" charset="0"/>
                <a:cs typeface="Times New Roman" panose="02020603050405020304" pitchFamily="18" charset="0"/>
              </a:rPr>
              <a:t>Datura</a:t>
            </a:r>
            <a:r>
              <a:rPr lang="en-US" dirty="0">
                <a:solidFill>
                  <a:schemeClr val="tx1"/>
                </a:solidFill>
                <a:latin typeface="Times New Roman" panose="02020603050405020304" pitchFamily="18" charset="0"/>
                <a:cs typeface="Times New Roman" panose="02020603050405020304" pitchFamily="18" charset="0"/>
              </a:rPr>
              <a:t> Street</a:t>
            </a:r>
          </a:p>
          <a:p>
            <a:r>
              <a:rPr lang="en-US" dirty="0">
                <a:solidFill>
                  <a:schemeClr val="tx1"/>
                </a:solidFill>
                <a:latin typeface="Times New Roman" panose="02020603050405020304" pitchFamily="18" charset="0"/>
                <a:cs typeface="Times New Roman" panose="02020603050405020304" pitchFamily="18" charset="0"/>
              </a:rPr>
              <a:t>West Palm Beach, Florida – 33401</a:t>
            </a:r>
          </a:p>
          <a:p>
            <a:r>
              <a:rPr lang="en-US" dirty="0">
                <a:solidFill>
                  <a:schemeClr val="tx1"/>
                </a:solidFill>
                <a:latin typeface="Times New Roman" panose="02020603050405020304" pitchFamily="18" charset="0"/>
                <a:cs typeface="Times New Roman" panose="02020603050405020304" pitchFamily="18" charset="0"/>
              </a:rPr>
              <a:t>Direct – (561) 355-4820</a:t>
            </a:r>
          </a:p>
          <a:p>
            <a:r>
              <a:rPr lang="en-US" dirty="0">
                <a:solidFill>
                  <a:schemeClr val="tx1"/>
                </a:solidFill>
                <a:latin typeface="Times New Roman" panose="02020603050405020304" pitchFamily="18" charset="0"/>
                <a:cs typeface="Times New Roman" panose="02020603050405020304" pitchFamily="18" charset="0"/>
              </a:rPr>
              <a:t>Email – Nmahani@pbcgov.org</a:t>
            </a:r>
          </a:p>
        </p:txBody>
      </p:sp>
      <p:pic>
        <p:nvPicPr>
          <p:cNvPr id="5" name="Picture 4"/>
          <p:cNvPicPr>
            <a:picLocks noChangeAspect="1"/>
          </p:cNvPicPr>
          <p:nvPr/>
        </p:nvPicPr>
        <p:blipFill>
          <a:blip r:embed="rId3"/>
          <a:stretch>
            <a:fillRect/>
          </a:stretch>
        </p:blipFill>
        <p:spPr>
          <a:xfrm>
            <a:off x="5949905" y="2849308"/>
            <a:ext cx="5314950" cy="2466975"/>
          </a:xfrm>
          <a:prstGeom prst="rect">
            <a:avLst/>
          </a:prstGeom>
        </p:spPr>
      </p:pic>
      <p:sp>
        <p:nvSpPr>
          <p:cNvPr id="9" name="Date Placeholder 8"/>
          <p:cNvSpPr>
            <a:spLocks noGrp="1"/>
          </p:cNvSpPr>
          <p:nvPr>
            <p:ph type="dt" sz="half" idx="10"/>
          </p:nvPr>
        </p:nvSpPr>
        <p:spPr/>
        <p:txBody>
          <a:bodyPr/>
          <a:lstStyle/>
          <a:p>
            <a:fld id="{D060EC60-31F8-499E-8275-93C08155B73D}" type="datetime1">
              <a:rPr lang="en-US" smtClean="0"/>
              <a:t>2/4/2026</a:t>
            </a:fld>
            <a:endParaRPr lang="en-US" dirty="0"/>
          </a:p>
        </p:txBody>
      </p:sp>
      <p:sp>
        <p:nvSpPr>
          <p:cNvPr id="10" name="Slide Number Placeholder 9"/>
          <p:cNvSpPr>
            <a:spLocks noGrp="1"/>
          </p:cNvSpPr>
          <p:nvPr>
            <p:ph type="sldNum" sz="quarter" idx="12"/>
          </p:nvPr>
        </p:nvSpPr>
        <p:spPr/>
        <p:txBody>
          <a:bodyPr/>
          <a:lstStyle/>
          <a:p>
            <a:fld id="{6D22F896-40B5-4ADD-8801-0D06FADFA095}" type="slidenum">
              <a:rPr lang="en-US" smtClean="0"/>
              <a:t>34</a:t>
            </a:fld>
            <a:endParaRPr lang="en-US" dirty="0"/>
          </a:p>
        </p:txBody>
      </p:sp>
    </p:spTree>
    <p:extLst>
      <p:ext uri="{BB962C8B-B14F-4D97-AF65-F5344CB8AC3E}">
        <p14:creationId xmlns:p14="http://schemas.microsoft.com/office/powerpoint/2010/main" val="383321364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47912" y="0"/>
            <a:ext cx="5296175" cy="6858000"/>
          </a:xfrm>
          <a:prstGeom prst="rect">
            <a:avLst/>
          </a:prstGeom>
        </p:spPr>
      </p:pic>
      <p:sp>
        <p:nvSpPr>
          <p:cNvPr id="6" name="Date Placeholder 5"/>
          <p:cNvSpPr>
            <a:spLocks noGrp="1"/>
          </p:cNvSpPr>
          <p:nvPr>
            <p:ph type="dt" sz="half" idx="10"/>
          </p:nvPr>
        </p:nvSpPr>
        <p:spPr/>
        <p:txBody>
          <a:bodyPr/>
          <a:lstStyle/>
          <a:p>
            <a:fld id="{3D330062-4F40-4927-BE68-F2E72ABC41E2}" type="datetime1">
              <a:rPr lang="en-US" smtClean="0"/>
              <a:t>2/4/2026</a:t>
            </a:fld>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35</a:t>
            </a:fld>
            <a:endParaRPr lang="en-US" dirty="0"/>
          </a:p>
        </p:txBody>
      </p:sp>
    </p:spTree>
    <p:extLst>
      <p:ext uri="{BB962C8B-B14F-4D97-AF65-F5344CB8AC3E}">
        <p14:creationId xmlns:p14="http://schemas.microsoft.com/office/powerpoint/2010/main" val="2492062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Ryan White HIV/AIDS Treatment Modernization Act</a:t>
            </a:r>
          </a:p>
        </p:txBody>
      </p:sp>
      <p:sp>
        <p:nvSpPr>
          <p:cNvPr id="3" name="Content Placeholder 2"/>
          <p:cNvSpPr>
            <a:spLocks noGrp="1"/>
          </p:cNvSpPr>
          <p:nvPr>
            <p:ph idx="1"/>
          </p:nvPr>
        </p:nvSpPr>
        <p:spPr>
          <a:xfrm>
            <a:off x="1316992" y="2276670"/>
            <a:ext cx="10178322" cy="3593591"/>
          </a:xfrm>
        </p:spPr>
        <p:txBody>
          <a:bodyPr>
            <a:normAutofit/>
          </a:bodyPr>
          <a:lstStyle/>
          <a:p>
            <a:pPr>
              <a:buNone/>
            </a:pPr>
            <a:r>
              <a:rPr lang="en-US" dirty="0">
                <a:solidFill>
                  <a:schemeClr val="tx1"/>
                </a:solidFill>
              </a:rPr>
              <a:t>Purpose:</a:t>
            </a:r>
          </a:p>
          <a:p>
            <a:pPr>
              <a:buNone/>
            </a:pPr>
            <a:r>
              <a:rPr lang="en-US" dirty="0">
                <a:solidFill>
                  <a:schemeClr val="tx1"/>
                </a:solidFill>
              </a:rPr>
              <a:t>To improve the quality and availability of care for low-income, uninsured, and underinsured individuals and families affected by HIV</a:t>
            </a:r>
          </a:p>
          <a:p>
            <a:pPr>
              <a:buNone/>
            </a:pPr>
            <a:endParaRPr lang="en-US" dirty="0">
              <a:solidFill>
                <a:schemeClr val="tx1"/>
              </a:solidFill>
            </a:endParaRPr>
          </a:p>
          <a:p>
            <a:pPr>
              <a:buNone/>
            </a:pPr>
            <a:r>
              <a:rPr lang="en-US" dirty="0">
                <a:solidFill>
                  <a:schemeClr val="tx1"/>
                </a:solidFill>
              </a:rPr>
              <a:t>The purpose of the CARE Act:</a:t>
            </a:r>
          </a:p>
          <a:p>
            <a:pPr>
              <a:buNone/>
            </a:pPr>
            <a:r>
              <a:rPr lang="en-US" dirty="0">
                <a:solidFill>
                  <a:schemeClr val="tx1"/>
                </a:solidFill>
              </a:rPr>
              <a:t>“Address the unmet care and treatment needs of persons living with HIV/AIDS by funding primary health care and support services that enhance access to and retention in care.” (From House Report 109-695)</a:t>
            </a:r>
          </a:p>
          <a:p>
            <a:endParaRPr lang="en-US" dirty="0"/>
          </a:p>
        </p:txBody>
      </p:sp>
      <p:sp>
        <p:nvSpPr>
          <p:cNvPr id="7" name="Date Placeholder 6"/>
          <p:cNvSpPr>
            <a:spLocks noGrp="1"/>
          </p:cNvSpPr>
          <p:nvPr>
            <p:ph type="dt" sz="half" idx="10"/>
          </p:nvPr>
        </p:nvSpPr>
        <p:spPr/>
        <p:txBody>
          <a:bodyPr/>
          <a:lstStyle/>
          <a:p>
            <a:fld id="{3B8BDBBA-A84F-4155-A798-AD1D5C930878}" type="datetime1">
              <a:rPr lang="en-US" smtClean="0"/>
              <a:t>2/4/2026</a:t>
            </a:fld>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4</a:t>
            </a:fld>
            <a:endParaRPr lang="en-US" dirty="0"/>
          </a:p>
        </p:txBody>
      </p:sp>
    </p:spTree>
    <p:extLst>
      <p:ext uri="{BB962C8B-B14F-4D97-AF65-F5344CB8AC3E}">
        <p14:creationId xmlns:p14="http://schemas.microsoft.com/office/powerpoint/2010/main" val="13879202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Who was Ryan White?</a:t>
            </a:r>
          </a:p>
        </p:txBody>
      </p:sp>
      <p:sp>
        <p:nvSpPr>
          <p:cNvPr id="3" name="Content Placeholder 2"/>
          <p:cNvSpPr>
            <a:spLocks noGrp="1"/>
          </p:cNvSpPr>
          <p:nvPr>
            <p:ph sz="half" idx="1"/>
          </p:nvPr>
        </p:nvSpPr>
        <p:spPr/>
        <p:txBody>
          <a:bodyPr>
            <a:normAutofit/>
          </a:bodyPr>
          <a:lstStyle/>
          <a:p>
            <a:r>
              <a:rPr lang="en-US" dirty="0">
                <a:solidFill>
                  <a:schemeClr val="tx1"/>
                </a:solidFill>
                <a:latin typeface="Calibri" panose="020F0502020204030204" pitchFamily="34" charset="0"/>
              </a:rPr>
              <a:t>Ryan White was a teenager from Indiana. He was diagnosed with HIV/AIDS in the mid 1980’s after receiving a blood infusion as a Hemophiliac. He and his family experienced severe prejudice. He worked to educate the public on the disease. In honor of Ryan White, the C.A.R.E. Act (now the HIV/AIDS Treatment Modernization Act) was passed in 1990</a:t>
            </a:r>
            <a:r>
              <a:rPr lang="en-US" dirty="0">
                <a:latin typeface="Calibri" panose="020F0502020204030204" pitchFamily="34" charset="0"/>
              </a:rPr>
              <a:t>.</a:t>
            </a:r>
          </a:p>
          <a:p>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268547" y="2686050"/>
            <a:ext cx="4121766" cy="2104004"/>
          </a:xfrm>
        </p:spPr>
      </p:pic>
      <p:sp>
        <p:nvSpPr>
          <p:cNvPr id="8" name="Date Placeholder 7"/>
          <p:cNvSpPr>
            <a:spLocks noGrp="1"/>
          </p:cNvSpPr>
          <p:nvPr>
            <p:ph type="dt" sz="half" idx="10"/>
          </p:nvPr>
        </p:nvSpPr>
        <p:spPr/>
        <p:txBody>
          <a:bodyPr/>
          <a:lstStyle/>
          <a:p>
            <a:fld id="{E7FBD1BC-05F4-4A42-99BC-BF7472BA152B}" type="datetime1">
              <a:rPr lang="en-US" smtClean="0"/>
              <a:t>2/4/2026</a:t>
            </a:fld>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5</a:t>
            </a:fld>
            <a:endParaRPr lang="en-US" dirty="0"/>
          </a:p>
        </p:txBody>
      </p:sp>
    </p:spTree>
    <p:extLst>
      <p:ext uri="{BB962C8B-B14F-4D97-AF65-F5344CB8AC3E}">
        <p14:creationId xmlns:p14="http://schemas.microsoft.com/office/powerpoint/2010/main" val="19286070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What is the CARE Council?</a:t>
            </a:r>
          </a:p>
        </p:txBody>
      </p:sp>
      <p:sp>
        <p:nvSpPr>
          <p:cNvPr id="3" name="Content Placeholder 2"/>
          <p:cNvSpPr>
            <a:spLocks noGrp="1"/>
          </p:cNvSpPr>
          <p:nvPr>
            <p:ph idx="1"/>
          </p:nvPr>
        </p:nvSpPr>
        <p:spPr>
          <a:xfrm>
            <a:off x="1251678" y="2286001"/>
            <a:ext cx="10178322" cy="4210730"/>
          </a:xfrm>
        </p:spPr>
        <p:txBody>
          <a:bodyPr>
            <a:normAutofit/>
          </a:bodyPr>
          <a:lstStyle/>
          <a:p>
            <a:pPr marL="639763" indent="-639763"/>
            <a:r>
              <a:rPr lang="en-US" dirty="0">
                <a:solidFill>
                  <a:schemeClr val="tx1"/>
                </a:solidFill>
                <a:ea typeface="ＭＳ Ｐゴシック" pitchFamily="34" charset="-128"/>
              </a:rPr>
              <a:t>Created as a result of the Ryan White Comprehensive AIDS Emergency Act (1990)</a:t>
            </a:r>
          </a:p>
          <a:p>
            <a:pPr marL="1096963" lvl="1" indent="-639763"/>
            <a:r>
              <a:rPr lang="en-US" sz="2400" dirty="0">
                <a:solidFill>
                  <a:schemeClr val="tx1"/>
                </a:solidFill>
                <a:ea typeface="ＭＳ Ｐゴシック" pitchFamily="34" charset="-128"/>
              </a:rPr>
              <a:t>Ryan White HIV/AIDS Program</a:t>
            </a:r>
          </a:p>
          <a:p>
            <a:pPr marL="639763" indent="-639763"/>
            <a:r>
              <a:rPr lang="en-US" dirty="0">
                <a:solidFill>
                  <a:schemeClr val="tx1"/>
                </a:solidFill>
                <a:ea typeface="ＭＳ Ｐゴシック" pitchFamily="34" charset="-128"/>
              </a:rPr>
              <a:t>Requires EMAS to have a planning organization that will oversee the Priorities &amp; Allocations process for local RW funds</a:t>
            </a:r>
          </a:p>
          <a:p>
            <a:pPr marL="639763" indent="-639763"/>
            <a:r>
              <a:rPr lang="en-US" dirty="0">
                <a:solidFill>
                  <a:schemeClr val="tx1"/>
                </a:solidFill>
                <a:ea typeface="ＭＳ Ｐゴシック" pitchFamily="34" charset="-128"/>
              </a:rPr>
              <a:t>Appointed by the PBC Board of County Commissioners after being recommended by the CARE Council</a:t>
            </a:r>
          </a:p>
          <a:p>
            <a:pPr marL="1004888" lvl="1" indent="-639763"/>
            <a:r>
              <a:rPr lang="en-US" sz="2400" dirty="0">
                <a:solidFill>
                  <a:schemeClr val="tx1"/>
                </a:solidFill>
                <a:ea typeface="ＭＳ Ｐゴシック" pitchFamily="34" charset="-128"/>
              </a:rPr>
              <a:t>Interview and application process</a:t>
            </a:r>
          </a:p>
          <a:p>
            <a:pPr marL="1004888" lvl="1" indent="-639763"/>
            <a:r>
              <a:rPr lang="en-US" sz="2400" dirty="0">
                <a:solidFill>
                  <a:schemeClr val="tx1"/>
                </a:solidFill>
                <a:ea typeface="ＭＳ Ｐゴシック" pitchFamily="34" charset="-128"/>
              </a:rPr>
              <a:t>Three, 3-year renewable terms</a:t>
            </a:r>
          </a:p>
          <a:p>
            <a:endParaRPr lang="en-US" dirty="0"/>
          </a:p>
        </p:txBody>
      </p:sp>
      <p:pic>
        <p:nvPicPr>
          <p:cNvPr id="2" name="Picture 1"/>
          <p:cNvPicPr>
            <a:picLocks noChangeAspect="1"/>
          </p:cNvPicPr>
          <p:nvPr/>
        </p:nvPicPr>
        <p:blipFill>
          <a:blip r:embed="rId2"/>
          <a:stretch>
            <a:fillRect/>
          </a:stretch>
        </p:blipFill>
        <p:spPr>
          <a:xfrm>
            <a:off x="8621486" y="4786605"/>
            <a:ext cx="2808514" cy="1483566"/>
          </a:xfrm>
          <a:prstGeom prst="rect">
            <a:avLst/>
          </a:prstGeom>
        </p:spPr>
      </p:pic>
      <p:pic>
        <p:nvPicPr>
          <p:cNvPr id="4" name="Picture 3"/>
          <p:cNvPicPr>
            <a:picLocks noChangeAspect="1"/>
          </p:cNvPicPr>
          <p:nvPr/>
        </p:nvPicPr>
        <p:blipFill>
          <a:blip r:embed="rId3"/>
          <a:stretch>
            <a:fillRect/>
          </a:stretch>
        </p:blipFill>
        <p:spPr>
          <a:xfrm>
            <a:off x="7921690" y="1390260"/>
            <a:ext cx="1810139" cy="895741"/>
          </a:xfrm>
          <a:prstGeom prst="rect">
            <a:avLst/>
          </a:prstGeom>
        </p:spPr>
      </p:pic>
      <p:sp>
        <p:nvSpPr>
          <p:cNvPr id="9" name="Date Placeholder 8"/>
          <p:cNvSpPr>
            <a:spLocks noGrp="1"/>
          </p:cNvSpPr>
          <p:nvPr>
            <p:ph type="dt" sz="half" idx="10"/>
          </p:nvPr>
        </p:nvSpPr>
        <p:spPr/>
        <p:txBody>
          <a:bodyPr/>
          <a:lstStyle/>
          <a:p>
            <a:fld id="{27B77ACB-FC38-4088-B77E-7E40AA8E315B}" type="datetime1">
              <a:rPr lang="en-US" smtClean="0"/>
              <a:t>2/4/2026</a:t>
            </a:fld>
            <a:endParaRPr lang="en-US" dirty="0"/>
          </a:p>
        </p:txBody>
      </p:sp>
      <p:sp>
        <p:nvSpPr>
          <p:cNvPr id="10" name="Slide Number Placeholder 9"/>
          <p:cNvSpPr>
            <a:spLocks noGrp="1"/>
          </p:cNvSpPr>
          <p:nvPr>
            <p:ph type="sldNum" sz="quarter" idx="12"/>
          </p:nvPr>
        </p:nvSpPr>
        <p:spPr/>
        <p:txBody>
          <a:bodyPr/>
          <a:lstStyle/>
          <a:p>
            <a:fld id="{6D22F896-40B5-4ADD-8801-0D06FADFA095}" type="slidenum">
              <a:rPr lang="en-US" smtClean="0"/>
              <a:t>6</a:t>
            </a:fld>
            <a:endParaRPr lang="en-US" dirty="0"/>
          </a:p>
        </p:txBody>
      </p:sp>
    </p:spTree>
    <p:extLst>
      <p:ext uri="{BB962C8B-B14F-4D97-AF65-F5344CB8AC3E}">
        <p14:creationId xmlns:p14="http://schemas.microsoft.com/office/powerpoint/2010/main" val="4048617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dirty="0"/>
              <a:t>Who We Are…</a:t>
            </a:r>
          </a:p>
        </p:txBody>
      </p:sp>
      <p:sp>
        <p:nvSpPr>
          <p:cNvPr id="11" name="Content Placeholder 10"/>
          <p:cNvSpPr>
            <a:spLocks noGrp="1"/>
          </p:cNvSpPr>
          <p:nvPr>
            <p:ph sz="half" idx="2"/>
          </p:nvPr>
        </p:nvSpPr>
        <p:spPr>
          <a:xfrm>
            <a:off x="680320" y="1474237"/>
            <a:ext cx="9004855" cy="4470384"/>
          </a:xfrm>
        </p:spPr>
        <p:txBody>
          <a:bodyPr/>
          <a:lstStyle/>
          <a:p>
            <a:pPr algn="ctr"/>
            <a:r>
              <a:rPr lang="en-US" sz="1400" dirty="0">
                <a:solidFill>
                  <a:schemeClr val="tx1"/>
                </a:solidFill>
                <a:latin typeface="Times New Roman" panose="02020603050405020304" pitchFamily="18" charset="0"/>
                <a:ea typeface="ＭＳ Ｐゴシック" pitchFamily="34" charset="-128"/>
                <a:cs typeface="Times New Roman" panose="02020603050405020304" pitchFamily="18" charset="0"/>
              </a:rPr>
              <a:t>Maximum of 27 members</a:t>
            </a:r>
          </a:p>
          <a:p>
            <a:pPr algn="ctr"/>
            <a:r>
              <a:rPr lang="en-US" sz="1400" dirty="0">
                <a:solidFill>
                  <a:schemeClr val="tx1"/>
                </a:solidFill>
                <a:latin typeface="Times New Roman" panose="02020603050405020304" pitchFamily="18" charset="0"/>
                <a:ea typeface="ＭＳ Ｐゴシック" pitchFamily="34" charset="-128"/>
                <a:cs typeface="Times New Roman" panose="02020603050405020304" pitchFamily="18" charset="0"/>
              </a:rPr>
              <a:t>Must reflect the epidemic in Palm Beach County</a:t>
            </a:r>
          </a:p>
          <a:p>
            <a:pPr algn="ctr"/>
            <a:r>
              <a:rPr lang="en-US" sz="1400" dirty="0">
                <a:solidFill>
                  <a:schemeClr val="tx1"/>
                </a:solidFill>
                <a:latin typeface="Times New Roman" panose="02020603050405020304" pitchFamily="18" charset="0"/>
                <a:ea typeface="ＭＳ Ｐゴシック" pitchFamily="34" charset="-128"/>
                <a:cs typeface="Times New Roman" panose="02020603050405020304" pitchFamily="18" charset="0"/>
              </a:rPr>
              <a:t>At least 1/3 of the members must be PLWHA who receive Part A services</a:t>
            </a:r>
          </a:p>
          <a:p>
            <a:pPr algn="ctr"/>
            <a:r>
              <a:rPr lang="en-US" sz="1400" dirty="0">
                <a:latin typeface="Times New Roman" panose="02020603050405020304" pitchFamily="18" charset="0"/>
                <a:cs typeface="Times New Roman" panose="02020603050405020304" pitchFamily="18" charset="0"/>
              </a:rPr>
              <a:t>A member may represent only one of the four  mandated membership categories (Affected Community, Public Health &amp; Health Planner, Federal HIV Program recipient, Health &amp; Social Provider)</a:t>
            </a:r>
            <a:endParaRPr lang="en-US" sz="1400" dirty="0">
              <a:solidFill>
                <a:schemeClr val="tx1"/>
              </a:solidFill>
              <a:latin typeface="Times New Roman" panose="02020603050405020304" pitchFamily="18" charset="0"/>
              <a:ea typeface="ＭＳ Ｐゴシック" pitchFamily="34" charset="-128"/>
              <a:cs typeface="Times New Roman" panose="02020603050405020304" pitchFamily="18" charset="0"/>
            </a:endParaRPr>
          </a:p>
          <a:p>
            <a:endParaRPr lang="en-US" dirty="0">
              <a:solidFill>
                <a:schemeClr val="tx1"/>
              </a:solidFill>
              <a:latin typeface="Times New Roman" panose="02020603050405020304" pitchFamily="18" charset="0"/>
              <a:cs typeface="Times New Roman" panose="02020603050405020304" pitchFamily="18" charset="0"/>
            </a:endParaRPr>
          </a:p>
        </p:txBody>
      </p:sp>
      <p:sp>
        <p:nvSpPr>
          <p:cNvPr id="5" name="Date Placeholder 4"/>
          <p:cNvSpPr>
            <a:spLocks noGrp="1"/>
          </p:cNvSpPr>
          <p:nvPr>
            <p:ph type="dt" sz="half" idx="10"/>
          </p:nvPr>
        </p:nvSpPr>
        <p:spPr/>
        <p:txBody>
          <a:bodyPr/>
          <a:lstStyle/>
          <a:p>
            <a:fld id="{57BE0DF0-FCBC-4265-B1BA-680B91651D0E}" type="datetime1">
              <a:rPr lang="en-US" smtClean="0"/>
              <a:t>2/4/2026</a:t>
            </a:fld>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7</a:t>
            </a:fld>
            <a:endParaRPr lang="en-US" dirty="0"/>
          </a:p>
        </p:txBody>
      </p:sp>
      <p:sp>
        <p:nvSpPr>
          <p:cNvPr id="2" name="Content Placeholder 1"/>
          <p:cNvSpPr>
            <a:spLocks noGrp="1"/>
          </p:cNvSpPr>
          <p:nvPr>
            <p:ph sz="half" idx="1"/>
          </p:nvPr>
        </p:nvSpPr>
        <p:spPr>
          <a:xfrm>
            <a:off x="3004457" y="3433665"/>
            <a:ext cx="4200676" cy="1828800"/>
          </a:xfrm>
        </p:spPr>
        <p:txBody>
          <a:bodyPr/>
          <a:lstStyle/>
          <a:p>
            <a:endParaRPr lang="en-US" dirty="0"/>
          </a:p>
        </p:txBody>
      </p:sp>
      <p:pic>
        <p:nvPicPr>
          <p:cNvPr id="8" name="Picture 7">
            <a:extLst>
              <a:ext uri="{FF2B5EF4-FFF2-40B4-BE49-F238E27FC236}">
                <a16:creationId xmlns:a16="http://schemas.microsoft.com/office/drawing/2014/main" id="{5F2B57C9-B46C-4AFB-D54E-0A3136E1EEEA}"/>
              </a:ext>
            </a:extLst>
          </p:cNvPr>
          <p:cNvPicPr>
            <a:picLocks noChangeAspect="1"/>
          </p:cNvPicPr>
          <p:nvPr/>
        </p:nvPicPr>
        <p:blipFill>
          <a:blip r:embed="rId2"/>
          <a:stretch>
            <a:fillRect/>
          </a:stretch>
        </p:blipFill>
        <p:spPr>
          <a:xfrm>
            <a:off x="2633533" y="3020216"/>
            <a:ext cx="5098427" cy="2924405"/>
          </a:xfrm>
          <a:prstGeom prst="rect">
            <a:avLst/>
          </a:prstGeom>
        </p:spPr>
      </p:pic>
    </p:spTree>
    <p:extLst>
      <p:ext uri="{BB962C8B-B14F-4D97-AF65-F5344CB8AC3E}">
        <p14:creationId xmlns:p14="http://schemas.microsoft.com/office/powerpoint/2010/main" val="23947353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We Do…</a:t>
            </a:r>
          </a:p>
        </p:txBody>
      </p:sp>
      <p:sp>
        <p:nvSpPr>
          <p:cNvPr id="3" name="Content Placeholder 2"/>
          <p:cNvSpPr>
            <a:spLocks noGrp="1"/>
          </p:cNvSpPr>
          <p:nvPr>
            <p:ph sz="half" idx="1"/>
          </p:nvPr>
        </p:nvSpPr>
        <p:spPr/>
        <p:txBody>
          <a:bodyPr>
            <a:normAutofit fontScale="92500" lnSpcReduction="20000"/>
          </a:bodyPr>
          <a:lstStyle/>
          <a:p>
            <a:pPr marL="457200" indent="-457200">
              <a:lnSpc>
                <a:spcPct val="80000"/>
              </a:lnSpc>
              <a:buClr>
                <a:schemeClr val="tx1"/>
              </a:buClr>
              <a:buFont typeface="+mj-lt"/>
              <a:buAutoNum type="arabicPeriod"/>
              <a:defRPr/>
            </a:pPr>
            <a:r>
              <a:rPr lang="en-US" sz="2200" dirty="0">
                <a:solidFill>
                  <a:schemeClr val="tx1"/>
                </a:solidFill>
                <a:latin typeface="Times New Roman" panose="02020603050405020304" pitchFamily="18" charset="0"/>
                <a:cs typeface="Times New Roman" panose="02020603050405020304" pitchFamily="18" charset="0"/>
              </a:rPr>
              <a:t>We annually update HIV/AIDS service needs in Palm Beach County by conducting a needs assessment</a:t>
            </a:r>
          </a:p>
          <a:p>
            <a:pPr marL="0" indent="0">
              <a:lnSpc>
                <a:spcPct val="80000"/>
              </a:lnSpc>
              <a:buClr>
                <a:srgbClr val="FF0000"/>
              </a:buClr>
              <a:buNone/>
              <a:defRPr/>
            </a:pPr>
            <a:endParaRPr lang="en-US" sz="2200" dirty="0">
              <a:solidFill>
                <a:schemeClr val="tx1"/>
              </a:solidFill>
              <a:latin typeface="Times New Roman" panose="02020603050405020304" pitchFamily="18" charset="0"/>
              <a:cs typeface="Times New Roman" panose="02020603050405020304" pitchFamily="18" charset="0"/>
            </a:endParaRPr>
          </a:p>
          <a:p>
            <a:pPr marL="457200" indent="-457200">
              <a:lnSpc>
                <a:spcPct val="80000"/>
              </a:lnSpc>
              <a:buClr>
                <a:schemeClr val="tx1"/>
              </a:buClr>
              <a:buFont typeface="+mj-lt"/>
              <a:buAutoNum type="arabicPeriod"/>
              <a:defRPr/>
            </a:pPr>
            <a:r>
              <a:rPr lang="en-US" sz="2200" dirty="0">
                <a:solidFill>
                  <a:schemeClr val="tx1"/>
                </a:solidFill>
                <a:latin typeface="Times New Roman" panose="02020603050405020304" pitchFamily="18" charset="0"/>
                <a:cs typeface="Times New Roman" panose="02020603050405020304" pitchFamily="18" charset="0"/>
              </a:rPr>
              <a:t>We develop and maintain Comprehensive HIV/AIDS Service Plan</a:t>
            </a:r>
          </a:p>
          <a:p>
            <a:pPr marL="457200" indent="-457200">
              <a:lnSpc>
                <a:spcPct val="80000"/>
              </a:lnSpc>
              <a:buClr>
                <a:schemeClr val="tx1"/>
              </a:buClr>
              <a:buFont typeface="+mj-lt"/>
              <a:buAutoNum type="arabicPeriod"/>
              <a:defRPr/>
            </a:pPr>
            <a:endParaRPr lang="en-US" sz="2200" dirty="0">
              <a:solidFill>
                <a:schemeClr val="tx1"/>
              </a:solidFill>
              <a:latin typeface="Times New Roman" panose="02020603050405020304" pitchFamily="18" charset="0"/>
              <a:cs typeface="Times New Roman" panose="02020603050405020304" pitchFamily="18" charset="0"/>
            </a:endParaRPr>
          </a:p>
          <a:p>
            <a:pPr marL="457200" indent="-457200">
              <a:lnSpc>
                <a:spcPct val="80000"/>
              </a:lnSpc>
              <a:buClr>
                <a:schemeClr val="tx1"/>
              </a:buClr>
              <a:buFont typeface="+mj-lt"/>
              <a:buAutoNum type="arabicPeriod"/>
              <a:defRPr/>
            </a:pPr>
            <a:r>
              <a:rPr lang="en-US" sz="2200" dirty="0">
                <a:solidFill>
                  <a:schemeClr val="tx1"/>
                </a:solidFill>
                <a:latin typeface="Times New Roman" panose="02020603050405020304" pitchFamily="18" charset="0"/>
                <a:cs typeface="Times New Roman" panose="02020603050405020304" pitchFamily="18" charset="0"/>
              </a:rPr>
              <a:t>We prioritize and allocate Ryan White Part A funds within Palm Beach County</a:t>
            </a:r>
          </a:p>
          <a:p>
            <a:pPr marL="457200" indent="-457200">
              <a:lnSpc>
                <a:spcPct val="80000"/>
              </a:lnSpc>
              <a:buClr>
                <a:schemeClr val="tx1"/>
              </a:buClr>
              <a:buFont typeface="+mj-lt"/>
              <a:buAutoNum type="arabicPeriod"/>
              <a:defRPr/>
            </a:pPr>
            <a:endParaRPr lang="en-US" sz="2200" dirty="0">
              <a:solidFill>
                <a:schemeClr val="tx1"/>
              </a:solidFill>
              <a:latin typeface="Times New Roman" panose="02020603050405020304" pitchFamily="18" charset="0"/>
              <a:cs typeface="Times New Roman" panose="02020603050405020304" pitchFamily="18" charset="0"/>
            </a:endParaRPr>
          </a:p>
          <a:p>
            <a:pPr marL="457200" indent="-457200">
              <a:lnSpc>
                <a:spcPct val="80000"/>
              </a:lnSpc>
              <a:buClr>
                <a:schemeClr val="tx1"/>
              </a:buClr>
              <a:buFont typeface="+mj-lt"/>
              <a:buAutoNum type="arabicPeriod"/>
              <a:defRPr/>
            </a:pPr>
            <a:r>
              <a:rPr lang="en-US" sz="2200" dirty="0">
                <a:solidFill>
                  <a:schemeClr val="tx1"/>
                </a:solidFill>
                <a:latin typeface="Times New Roman" panose="02020603050405020304" pitchFamily="18" charset="0"/>
                <a:cs typeface="Times New Roman" panose="02020603050405020304" pitchFamily="18" charset="0"/>
              </a:rPr>
              <a:t>We assure community participation in needs assessment and priority setting</a:t>
            </a:r>
          </a:p>
          <a:p>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904653" y="2838207"/>
            <a:ext cx="2736646" cy="1416552"/>
          </a:xfrm>
        </p:spPr>
      </p:pic>
      <p:sp>
        <p:nvSpPr>
          <p:cNvPr id="8" name="Date Placeholder 7"/>
          <p:cNvSpPr>
            <a:spLocks noGrp="1"/>
          </p:cNvSpPr>
          <p:nvPr>
            <p:ph type="dt" sz="half" idx="10"/>
          </p:nvPr>
        </p:nvSpPr>
        <p:spPr/>
        <p:txBody>
          <a:bodyPr/>
          <a:lstStyle/>
          <a:p>
            <a:fld id="{6858F73A-B214-4CB4-8474-A696CF82E464}" type="datetime1">
              <a:rPr lang="en-US" smtClean="0"/>
              <a:t>2/4/2026</a:t>
            </a:fld>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8</a:t>
            </a:fld>
            <a:endParaRPr lang="en-US" dirty="0"/>
          </a:p>
        </p:txBody>
      </p:sp>
    </p:spTree>
    <p:extLst>
      <p:ext uri="{BB962C8B-B14F-4D97-AF65-F5344CB8AC3E}">
        <p14:creationId xmlns:p14="http://schemas.microsoft.com/office/powerpoint/2010/main" val="23166413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We Do</a:t>
            </a:r>
          </a:p>
        </p:txBody>
      </p:sp>
      <p:sp>
        <p:nvSpPr>
          <p:cNvPr id="3" name="Content Placeholder 2"/>
          <p:cNvSpPr>
            <a:spLocks noGrp="1"/>
          </p:cNvSpPr>
          <p:nvPr>
            <p:ph sz="half" idx="1"/>
          </p:nvPr>
        </p:nvSpPr>
        <p:spPr>
          <a:xfrm>
            <a:off x="788893" y="2336873"/>
            <a:ext cx="4698358" cy="3599316"/>
          </a:xfrm>
        </p:spPr>
        <p:txBody>
          <a:bodyPr>
            <a:normAutofit fontScale="92500" lnSpcReduction="10000"/>
          </a:bodyPr>
          <a:lstStyle/>
          <a:p>
            <a:pPr marL="457200" indent="-457200">
              <a:lnSpc>
                <a:spcPct val="80000"/>
              </a:lnSpc>
              <a:buClr>
                <a:schemeClr val="tx1"/>
              </a:buClr>
              <a:buFont typeface="+mj-lt"/>
              <a:buAutoNum type="arabicPeriod"/>
              <a:defRPr/>
            </a:pPr>
            <a:r>
              <a:rPr lang="en-US" dirty="0">
                <a:solidFill>
                  <a:schemeClr val="tx1"/>
                </a:solidFill>
                <a:latin typeface="Times New Roman" panose="02020603050405020304" pitchFamily="18" charset="0"/>
                <a:cs typeface="Times New Roman" panose="02020603050405020304" pitchFamily="18" charset="0"/>
              </a:rPr>
              <a:t>We assess the efficiency of administrative mechanisms in rapidly allocating funds to the areas of greatest need</a:t>
            </a:r>
          </a:p>
          <a:p>
            <a:pPr marL="457200" indent="-457200">
              <a:lnSpc>
                <a:spcPct val="80000"/>
              </a:lnSpc>
              <a:buClr>
                <a:schemeClr val="tx1"/>
              </a:buClr>
              <a:buFont typeface="+mj-lt"/>
              <a:buAutoNum type="arabicPeriod"/>
              <a:defRPr/>
            </a:pPr>
            <a:endParaRPr lang="en-US" dirty="0">
              <a:solidFill>
                <a:schemeClr val="tx1"/>
              </a:solidFill>
              <a:latin typeface="Times New Roman" panose="02020603050405020304" pitchFamily="18" charset="0"/>
              <a:cs typeface="Times New Roman" panose="02020603050405020304" pitchFamily="18" charset="0"/>
            </a:endParaRPr>
          </a:p>
          <a:p>
            <a:pPr marL="457200" indent="-457200">
              <a:lnSpc>
                <a:spcPct val="80000"/>
              </a:lnSpc>
              <a:buClr>
                <a:schemeClr val="tx1"/>
              </a:buClr>
              <a:buFont typeface="+mj-lt"/>
              <a:buAutoNum type="arabicPeriod"/>
              <a:defRPr/>
            </a:pPr>
            <a:r>
              <a:rPr lang="en-US" dirty="0">
                <a:solidFill>
                  <a:schemeClr val="tx1"/>
                </a:solidFill>
                <a:latin typeface="Times New Roman" panose="02020603050405020304" pitchFamily="18" charset="0"/>
                <a:cs typeface="Times New Roman" panose="02020603050405020304" pitchFamily="18" charset="0"/>
              </a:rPr>
              <a:t>We work with community members and other planning bodies to ensure a coordinated system of care</a:t>
            </a:r>
          </a:p>
          <a:p>
            <a:pPr marL="457200" indent="-457200">
              <a:lnSpc>
                <a:spcPct val="80000"/>
              </a:lnSpc>
              <a:buClr>
                <a:schemeClr val="tx1"/>
              </a:buClr>
              <a:buFont typeface="+mj-lt"/>
              <a:buAutoNum type="arabicPeriod"/>
              <a:defRPr/>
            </a:pPr>
            <a:endParaRPr lang="en-US" dirty="0">
              <a:solidFill>
                <a:schemeClr val="tx1"/>
              </a:solidFill>
              <a:latin typeface="Times New Roman" panose="02020603050405020304" pitchFamily="18" charset="0"/>
              <a:cs typeface="Times New Roman" panose="02020603050405020304" pitchFamily="18" charset="0"/>
            </a:endParaRPr>
          </a:p>
          <a:p>
            <a:pPr marL="457200" indent="-457200">
              <a:lnSpc>
                <a:spcPct val="80000"/>
              </a:lnSpc>
              <a:buClr>
                <a:schemeClr val="tx1"/>
              </a:buClr>
              <a:buFont typeface="+mj-lt"/>
              <a:buAutoNum type="arabicPeriod"/>
              <a:defRPr/>
            </a:pPr>
            <a:r>
              <a:rPr lang="en-US" dirty="0">
                <a:solidFill>
                  <a:schemeClr val="tx1"/>
                </a:solidFill>
                <a:latin typeface="Times New Roman" panose="02020603050405020304" pitchFamily="18" charset="0"/>
                <a:cs typeface="Times New Roman" panose="02020603050405020304" pitchFamily="18" charset="0"/>
              </a:rPr>
              <a:t>We maintain diversity and inclusion reflective of the epidemic in Palm Beach County in the Council membership</a:t>
            </a:r>
          </a:p>
          <a:p>
            <a:pPr marL="457200" indent="-457200">
              <a:lnSpc>
                <a:spcPct val="80000"/>
              </a:lnSpc>
              <a:buClr>
                <a:schemeClr val="tx1"/>
              </a:buClr>
              <a:buFont typeface="+mj-lt"/>
              <a:buAutoNum type="arabicPeriod"/>
              <a:defRPr/>
            </a:pPr>
            <a:endParaRPr lang="en-US" dirty="0">
              <a:solidFill>
                <a:schemeClr val="tx1"/>
              </a:solidFill>
              <a:latin typeface="Times New Roman" panose="02020603050405020304" pitchFamily="18" charset="0"/>
              <a:cs typeface="Times New Roman" panose="02020603050405020304" pitchFamily="18" charset="0"/>
            </a:endParaRPr>
          </a:p>
          <a:p>
            <a:pPr marL="457200" indent="-457200">
              <a:lnSpc>
                <a:spcPct val="80000"/>
              </a:lnSpc>
              <a:buClr>
                <a:schemeClr val="tx1"/>
              </a:buClr>
              <a:buFont typeface="+mj-lt"/>
              <a:buAutoNum type="arabicPeriod"/>
              <a:defRPr/>
            </a:pPr>
            <a:r>
              <a:rPr lang="en-US" dirty="0">
                <a:solidFill>
                  <a:schemeClr val="tx1"/>
                </a:solidFill>
                <a:latin typeface="Times New Roman" panose="02020603050405020304" pitchFamily="18" charset="0"/>
                <a:cs typeface="Times New Roman" panose="02020603050405020304" pitchFamily="18" charset="0"/>
              </a:rPr>
              <a:t>We assure services to women, infants, children and youth with the HIV disease</a:t>
            </a:r>
          </a:p>
          <a:p>
            <a:pPr>
              <a:buClr>
                <a:schemeClr val="tx1"/>
              </a:buClr>
            </a:pPr>
            <a:endParaRPr lang="en-US" dirty="0"/>
          </a:p>
        </p:txBody>
      </p:sp>
      <p:pic>
        <p:nvPicPr>
          <p:cNvPr id="4098" name="Picture 2" descr="Image result for meetin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031912" y="3194668"/>
            <a:ext cx="4767821" cy="1678273"/>
          </a:xfrm>
          <a:prstGeom prst="rect">
            <a:avLst/>
          </a:prstGeom>
          <a:noFill/>
          <a:extLst>
            <a:ext uri="{909E8E84-426E-40DD-AFC4-6F175D3DCCD1}">
              <a14:hiddenFill xmlns:a14="http://schemas.microsoft.com/office/drawing/2010/main">
                <a:solidFill>
                  <a:srgbClr val="FFFFFF"/>
                </a:solidFill>
              </a14:hiddenFill>
            </a:ext>
          </a:extLst>
        </p:spPr>
      </p:pic>
      <p:sp>
        <p:nvSpPr>
          <p:cNvPr id="7" name="Date Placeholder 6"/>
          <p:cNvSpPr>
            <a:spLocks noGrp="1"/>
          </p:cNvSpPr>
          <p:nvPr>
            <p:ph type="dt" sz="half" idx="10"/>
          </p:nvPr>
        </p:nvSpPr>
        <p:spPr/>
        <p:txBody>
          <a:bodyPr/>
          <a:lstStyle/>
          <a:p>
            <a:fld id="{512C9552-38DB-440C-A18C-C98E66059D07}" type="datetime1">
              <a:rPr lang="en-US" smtClean="0"/>
              <a:t>2/4/2026</a:t>
            </a:fld>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9</a:t>
            </a:fld>
            <a:endParaRPr lang="en-US" dirty="0"/>
          </a:p>
        </p:txBody>
      </p:sp>
    </p:spTree>
    <p:extLst>
      <p:ext uri="{BB962C8B-B14F-4D97-AF65-F5344CB8AC3E}">
        <p14:creationId xmlns:p14="http://schemas.microsoft.com/office/powerpoint/2010/main" val="3227764506"/>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56E096F77E7F741AC04C5F29E17756A" ma:contentTypeVersion="7" ma:contentTypeDescription="Create a new document." ma:contentTypeScope="" ma:versionID="cfb1fa8da28cd8169280d2b9f6f9d7ef">
  <xsd:schema xmlns:xsd="http://www.w3.org/2001/XMLSchema" xmlns:xs="http://www.w3.org/2001/XMLSchema" xmlns:p="http://schemas.microsoft.com/office/2006/metadata/properties" xmlns:ns2="2c0a287c-2cfe-48a6-8384-085034255611" xmlns:ns3="3a458720-5d06-4124-9ae2-9cfb35b6a5aa" targetNamespace="http://schemas.microsoft.com/office/2006/metadata/properties" ma:root="true" ma:fieldsID="9f5b4e62b3d3e769273a4ca83bc71af2" ns2:_="" ns3:_="">
    <xsd:import namespace="2c0a287c-2cfe-48a6-8384-085034255611"/>
    <xsd:import namespace="3a458720-5d06-4124-9ae2-9cfb35b6a5aa"/>
    <xsd:element name="properties">
      <xsd:complexType>
        <xsd:sequence>
          <xsd:element name="documentManagement">
            <xsd:complexType>
              <xsd:all>
                <xsd:element ref="ns2:Category" minOccurs="0"/>
                <xsd:element ref="ns2:Year" minOccurs="0"/>
                <xsd:element ref="ns3:SharedWithUsers" minOccurs="0"/>
                <xsd:element ref="ns2:Meeting_x0020_Date" minOccurs="0"/>
                <xsd:element ref="ns2:Order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0a287c-2cfe-48a6-8384-085034255611" elementFormDefault="qualified">
    <xsd:import namespace="http://schemas.microsoft.com/office/2006/documentManagement/types"/>
    <xsd:import namespace="http://schemas.microsoft.com/office/infopath/2007/PartnerControls"/>
    <xsd:element name="Category" ma:index="8" nillable="true" ma:displayName="Category" ma:default="Other" ma:description="The PDF Category." ma:format="Dropdown" ma:internalName="Category">
      <xsd:simpleType>
        <xsd:restriction base="dms:Choice">
          <xsd:enumeration value="Newsletter"/>
          <xsd:enumeration value="Calendar"/>
          <xsd:enumeration value="Meeting Minutes"/>
          <xsd:enumeration value="Training Schedule"/>
          <xsd:enumeration value="Comprehensive Needs Assessment"/>
          <xsd:enumeration value="Comprehensive Plans"/>
          <xsd:enumeration value="Research Projects"/>
          <xsd:enumeration value="Quality Management"/>
          <xsd:enumeration value="The Redbook"/>
          <xsd:enumeration value="Member Services"/>
          <xsd:enumeration value="Provider Manual"/>
          <xsd:enumeration value="Local Pharmacy RFP"/>
          <xsd:enumeration value="Other"/>
        </xsd:restriction>
      </xsd:simpleType>
    </xsd:element>
    <xsd:element name="Year" ma:index="9" nillable="true" ma:displayName="Year" ma:description="The year of the newsletter or other document. (Not required.)" ma:internalName="Year">
      <xsd:simpleType>
        <xsd:restriction base="dms:Text">
          <xsd:maxLength value="255"/>
        </xsd:restriction>
      </xsd:simpleType>
    </xsd:element>
    <xsd:element name="Meeting_x0020_Date" ma:index="11" nillable="true" ma:displayName="Meeting Date" ma:description="Meeting Date" ma:format="DateOnly" ma:internalName="Meeting_x0020_Date">
      <xsd:simpleType>
        <xsd:restriction base="dms:DateTime"/>
      </xsd:simpleType>
    </xsd:element>
    <xsd:element name="Order0" ma:index="12" nillable="true" ma:displayName="Order" ma:description="Order" ma:internalName="Order0">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3a458720-5d06-4124-9ae2-9cfb35b6a5a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Year xmlns="2c0a287c-2cfe-48a6-8384-085034255611" xsi:nil="true"/>
    <Order0 xmlns="2c0a287c-2cfe-48a6-8384-085034255611" xsi:nil="true"/>
    <Category xmlns="2c0a287c-2cfe-48a6-8384-085034255611">Other</Category>
    <Meeting_x0020_Date xmlns="2c0a287c-2cfe-48a6-8384-085034255611" xsi:nil="true"/>
    <SharedWithUsers xmlns="3a458720-5d06-4124-9ae2-9cfb35b6a5aa">
      <UserInfo>
        <DisplayName/>
        <AccountId xsi:nil="true"/>
        <AccountType/>
      </UserInfo>
    </SharedWithUsers>
  </documentManagement>
</p:properties>
</file>

<file path=customXml/itemProps1.xml><?xml version="1.0" encoding="utf-8"?>
<ds:datastoreItem xmlns:ds="http://schemas.openxmlformats.org/officeDocument/2006/customXml" ds:itemID="{292CA6FE-FA33-4552-9953-FFF4442C9D71}"/>
</file>

<file path=customXml/itemProps2.xml><?xml version="1.0" encoding="utf-8"?>
<ds:datastoreItem xmlns:ds="http://schemas.openxmlformats.org/officeDocument/2006/customXml" ds:itemID="{FA76E5D4-BAFE-4916-A41D-9191DBBA697C}"/>
</file>

<file path=customXml/itemProps3.xml><?xml version="1.0" encoding="utf-8"?>
<ds:datastoreItem xmlns:ds="http://schemas.openxmlformats.org/officeDocument/2006/customXml" ds:itemID="{CDCD30B9-FDD6-4EF2-AFB6-532112E894EA}"/>
</file>

<file path=docProps/app.xml><?xml version="1.0" encoding="utf-8"?>
<Properties xmlns="http://schemas.openxmlformats.org/officeDocument/2006/extended-properties" xmlns:vt="http://schemas.openxmlformats.org/officeDocument/2006/docPropsVTypes">
  <Template>Facet</Template>
  <TotalTime>3980</TotalTime>
  <Words>2202</Words>
  <Application>Microsoft Office PowerPoint</Application>
  <PresentationFormat>Widescreen</PresentationFormat>
  <Paragraphs>300</Paragraphs>
  <Slides>35</Slides>
  <Notes>0</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35</vt:i4>
      </vt:variant>
    </vt:vector>
  </HeadingPairs>
  <TitlesOfParts>
    <vt:vector size="45" baseType="lpstr">
      <vt:lpstr>ＭＳ Ｐゴシック</vt:lpstr>
      <vt:lpstr>Arial</vt:lpstr>
      <vt:lpstr>Calibri</vt:lpstr>
      <vt:lpstr>Comic Sans MS</vt:lpstr>
      <vt:lpstr>Times New Roman</vt:lpstr>
      <vt:lpstr>Trebuchet MS</vt:lpstr>
      <vt:lpstr>Wingdings</vt:lpstr>
      <vt:lpstr>Wingdings 3</vt:lpstr>
      <vt:lpstr>Facet</vt:lpstr>
      <vt:lpstr>Document</vt:lpstr>
      <vt:lpstr>PBC HIV CARE Council New Member Orientation </vt:lpstr>
      <vt:lpstr>Mission of the CARE Council </vt:lpstr>
      <vt:lpstr>               Vision Of The Care Council</vt:lpstr>
      <vt:lpstr>Ryan White HIV/AIDS Treatment Modernization Act</vt:lpstr>
      <vt:lpstr>Who was Ryan White?</vt:lpstr>
      <vt:lpstr>What is the CARE Council?</vt:lpstr>
      <vt:lpstr>Who We Are…</vt:lpstr>
      <vt:lpstr>What We Do…</vt:lpstr>
      <vt:lpstr>What We Do</vt:lpstr>
      <vt:lpstr>Membership Process </vt:lpstr>
      <vt:lpstr>PowerPoint Presentation</vt:lpstr>
      <vt:lpstr>Membership Information</vt:lpstr>
      <vt:lpstr>Other CARE Council Activities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Robert’s Rules of Order</vt:lpstr>
      <vt:lpstr>Order of Business </vt:lpstr>
      <vt:lpstr>DECISION-MAKING</vt:lpstr>
      <vt:lpstr>Patient-centered</vt:lpstr>
      <vt:lpstr>Outcomes oriented</vt:lpstr>
      <vt:lpstr>FUNDING SOURCES</vt:lpstr>
      <vt:lpstr>Care Council Member Duties </vt:lpstr>
      <vt:lpstr>ANALYZING EXPENDITURE DATA</vt:lpstr>
      <vt:lpstr>PROVIDE ENTERPRISE (PE) DATABASE</vt:lpstr>
      <vt:lpstr>SAMIS DATABASE</vt:lpstr>
      <vt:lpstr>CARE Council Committees</vt:lpstr>
      <vt:lpstr>Policies &amp; Bylaws  https://discover.pbcgov.org/carecouncil/Pages/default.aspx    </vt:lpstr>
      <vt:lpstr>Please Ask Questions ?</vt:lpstr>
      <vt:lpstr> </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CARE Council New Member Orientation</dc:title>
  <dc:creator>Indira Case</dc:creator>
  <cp:lastModifiedBy>Neeta Mahani</cp:lastModifiedBy>
  <cp:revision>118</cp:revision>
  <cp:lastPrinted>2022-04-14T15:54:34Z</cp:lastPrinted>
  <dcterms:created xsi:type="dcterms:W3CDTF">2017-05-23T15:00:40Z</dcterms:created>
  <dcterms:modified xsi:type="dcterms:W3CDTF">2026-02-04T19:08:52Z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efa4170-0d19-0005-0004-bc88714345d2_Enabled">
    <vt:lpwstr>true</vt:lpwstr>
  </property>
  <property fmtid="{D5CDD505-2E9C-101B-9397-08002B2CF9AE}" pid="3" name="MSIP_Label_defa4170-0d19-0005-0004-bc88714345d2_SetDate">
    <vt:lpwstr>2025-10-01T19:12:09Z</vt:lpwstr>
  </property>
  <property fmtid="{D5CDD505-2E9C-101B-9397-08002B2CF9AE}" pid="4" name="MSIP_Label_defa4170-0d19-0005-0004-bc88714345d2_Method">
    <vt:lpwstr>Standard</vt:lpwstr>
  </property>
  <property fmtid="{D5CDD505-2E9C-101B-9397-08002B2CF9AE}" pid="5" name="MSIP_Label_defa4170-0d19-0005-0004-bc88714345d2_Name">
    <vt:lpwstr>defa4170-0d19-0005-0004-bc88714345d2</vt:lpwstr>
  </property>
  <property fmtid="{D5CDD505-2E9C-101B-9397-08002B2CF9AE}" pid="6" name="MSIP_Label_defa4170-0d19-0005-0004-bc88714345d2_SiteId">
    <vt:lpwstr>519d7ea9-2177-478d-b1ea-65acc40628ae</vt:lpwstr>
  </property>
  <property fmtid="{D5CDD505-2E9C-101B-9397-08002B2CF9AE}" pid="7" name="MSIP_Label_defa4170-0d19-0005-0004-bc88714345d2_ActionId">
    <vt:lpwstr>089e1663-ab2d-4cde-8e76-43f2971198c3</vt:lpwstr>
  </property>
  <property fmtid="{D5CDD505-2E9C-101B-9397-08002B2CF9AE}" pid="8" name="MSIP_Label_defa4170-0d19-0005-0004-bc88714345d2_ContentBits">
    <vt:lpwstr>0</vt:lpwstr>
  </property>
  <property fmtid="{D5CDD505-2E9C-101B-9397-08002B2CF9AE}" pid="9" name="MSIP_Label_defa4170-0d19-0005-0004-bc88714345d2_Tag">
    <vt:lpwstr>10, 3, 0, 1</vt:lpwstr>
  </property>
  <property fmtid="{D5CDD505-2E9C-101B-9397-08002B2CF9AE}" pid="10" name="ContentTypeId">
    <vt:lpwstr>0x010100D56E096F77E7F741AC04C5F29E17756A</vt:lpwstr>
  </property>
  <property fmtid="{D5CDD505-2E9C-101B-9397-08002B2CF9AE}" pid="11" name="Order">
    <vt:r8>94300</vt:r8>
  </property>
  <property fmtid="{D5CDD505-2E9C-101B-9397-08002B2CF9AE}" pid="12" name="xd_Signature">
    <vt:bool>false</vt:bool>
  </property>
  <property fmtid="{D5CDD505-2E9C-101B-9397-08002B2CF9AE}" pid="13" name="xd_ProgID">
    <vt:lpwstr/>
  </property>
  <property fmtid="{D5CDD505-2E9C-101B-9397-08002B2CF9AE}" pid="14" name="_SourceUrl">
    <vt:lpwstr/>
  </property>
  <property fmtid="{D5CDD505-2E9C-101B-9397-08002B2CF9AE}" pid="15" name="_SharedFileIndex">
    <vt:lpwstr/>
  </property>
  <property fmtid="{D5CDD505-2E9C-101B-9397-08002B2CF9AE}" pid="16" name="TemplateUrl">
    <vt:lpwstr/>
  </property>
</Properties>
</file>