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s/slide31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charts/style23.xml" ContentType="application/vnd.ms-office.chartstyle+xml"/>
  <Override PartName="/ppt/charts/chart24.xml" ContentType="application/vnd.openxmlformats-officedocument.drawingml.chart+xml"/>
  <Override PartName="/ppt/charts/colors23.xml" ContentType="application/vnd.ms-office.chartcolorstyle+xml"/>
  <Override PartName="/ppt/charts/style24.xml" ContentType="application/vnd.ms-office.chartstyle+xml"/>
  <Override PartName="/ppt/charts/colors24.xml" ContentType="application/vnd.ms-office.chartcolorstyle+xml"/>
  <Override PartName="/ppt/handoutMasters/handoutMaster1.xml" ContentType="application/vnd.openxmlformats-officedocument.presentationml.handoutMaster+xml"/>
  <Override PartName="/ppt/charts/chart23.xml" ContentType="application/vnd.openxmlformats-officedocument.drawingml.chart+xml"/>
  <Override PartName="/ppt/charts/colors22.xml" ContentType="application/vnd.ms-office.chartcolorstyle+xml"/>
  <Override PartName="/ppt/charts/chart8.xml" ContentType="application/vnd.openxmlformats-officedocument.drawingml.chart+xml"/>
  <Override PartName="/ppt/charts/colors7.xml" ContentType="application/vnd.ms-office.chartcolorstyle+xml"/>
  <Override PartName="/ppt/charts/style7.xml" ContentType="application/vnd.ms-office.chartstyle+xml"/>
  <Override PartName="/ppt/charts/chart7.xml" ContentType="application/vnd.openxmlformats-officedocument.drawingml.chart+xml"/>
  <Override PartName="/ppt/charts/colors6.xml" ContentType="application/vnd.ms-office.chartcolorstyle+xml"/>
  <Override PartName="/ppt/charts/style6.xml" ContentType="application/vnd.ms-office.chartstyle+xml"/>
  <Override PartName="/ppt/charts/chart6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11.xml" ContentType="application/vnd.openxmlformats-officedocument.drawingml.chart+xml"/>
  <Override PartName="/ppt/charts/colors10.xml" ContentType="application/vnd.ms-office.chartcolorstyle+xml"/>
  <Override PartName="/ppt/charts/style10.xml" ContentType="application/vnd.ms-office.chartstyle+xml"/>
  <Override PartName="/ppt/charts/chart10.xml" ContentType="application/vnd.openxmlformats-officedocument.drawingml.chart+xml"/>
  <Override PartName="/ppt/charts/colors9.xml" ContentType="application/vnd.ms-office.chartcolorstyle+xml"/>
  <Override PartName="/ppt/charts/style9.xml" ContentType="application/vnd.ms-office.chartstyle+xml"/>
  <Override PartName="/ppt/charts/chart9.xml" ContentType="application/vnd.openxmlformats-officedocument.drawingml.chart+xml"/>
  <Override PartName="/ppt/charts/colors5.xml" ContentType="application/vnd.ms-office.chartcolorstyle+xml"/>
  <Override PartName="/ppt/charts/style5.xml" ContentType="application/vnd.ms-office.chartstyle+xml"/>
  <Override PartName="/ppt/charts/chart2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theme/theme1.xml" ContentType="application/vnd.openxmlformats-officedocument.theme+xml"/>
  <Override PartName="/ppt/charts/style2.xml" ContentType="application/vnd.ms-office.chartstyle+xml"/>
  <Override PartName="/ppt/charts/colors2.xml" ContentType="application/vnd.ms-office.chartcolorstyle+xml"/>
  <Override PartName="/ppt/charts/chart5.xml" ContentType="application/vnd.openxmlformats-officedocument.drawingml.chart+xml"/>
  <Override PartName="/ppt/charts/colors4.xml" ContentType="application/vnd.ms-office.chartcolorstyle+xml"/>
  <Override PartName="/ppt/charts/style4.xml" ContentType="application/vnd.ms-office.chartstyle+xml"/>
  <Override PartName="/ppt/charts/chart4.xml" ContentType="application/vnd.openxmlformats-officedocument.drawingml.chart+xml"/>
  <Override PartName="/ppt/charts/colors3.xml" ContentType="application/vnd.ms-office.chartcolorstyle+xml"/>
  <Override PartName="/ppt/charts/style3.xml" ContentType="application/vnd.ms-office.chartstyle+xml"/>
  <Override PartName="/ppt/charts/chart3.xml" ContentType="application/vnd.openxmlformats-officedocument.drawingml.chart+xml"/>
  <Override PartName="/ppt/charts/style11.xml" ContentType="application/vnd.ms-office.chartstyle+xml"/>
  <Override PartName="/ppt/charts/style19.xml" ContentType="application/vnd.ms-office.chartstyle+xml"/>
  <Override PartName="/ppt/charts/chart19.xml" ContentType="application/vnd.openxmlformats-officedocument.drawingml.chart+xml"/>
  <Override PartName="/ppt/charts/colors18.xml" ContentType="application/vnd.ms-office.chartcolorstyle+xml"/>
  <Override PartName="/ppt/charts/style18.xml" ContentType="application/vnd.ms-office.chartstyle+xml"/>
  <Override PartName="/ppt/charts/chart18.xml" ContentType="application/vnd.openxmlformats-officedocument.drawingml.chart+xml"/>
  <Override PartName="/ppt/charts/colors11.xml" ContentType="application/vnd.ms-office.chartcolor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2.xml" ContentType="application/vnd.ms-office.chartstyle+xml"/>
  <Override PartName="/ppt/charts/chart22.xml" ContentType="application/vnd.openxmlformats-officedocument.drawingml.chart+xml"/>
  <Override PartName="/ppt/charts/colors21.xml" ContentType="application/vnd.ms-office.chartcolorstyle+xml"/>
  <Override PartName="/ppt/charts/style21.xml" ContentType="application/vnd.ms-office.chartstyle+xml"/>
  <Override PartName="/ppt/charts/chart21.xml" ContentType="application/vnd.openxmlformats-officedocument.drawingml.chart+xml"/>
  <Override PartName="/ppt/charts/colors20.xml" ContentType="application/vnd.ms-office.chartcolorstyle+xml"/>
  <Override PartName="/ppt/charts/style20.xml" ContentType="application/vnd.ms-office.chartstyle+xml"/>
  <Override PartName="/ppt/charts/style17.xml" ContentType="application/vnd.ms-office.chartstyle+xml"/>
  <Override PartName="/ppt/charts/colors17.xml" ContentType="application/vnd.ms-office.chartcolorstyle+xml"/>
  <Override PartName="/ppt/charts/chart17.xml" ContentType="application/vnd.openxmlformats-officedocument.drawingml.chart+xml"/>
  <Override PartName="/ppt/charts/colors13.xml" ContentType="application/vnd.ms-office.chartcolorstyle+xml"/>
  <Override PartName="/ppt/charts/style13.xml" ContentType="application/vnd.ms-office.chartstyle+xml"/>
  <Override PartName="/ppt/charts/chart13.xml" ContentType="application/vnd.openxmlformats-officedocument.drawingml.chart+xml"/>
  <Override PartName="/ppt/charts/colors12.xml" ContentType="application/vnd.ms-office.chartcolorstyle+xml"/>
  <Override PartName="/ppt/charts/style12.xml" ContentType="application/vnd.ms-office.chartstyle+xml"/>
  <Override PartName="/ppt/charts/chart12.xml" ContentType="application/vnd.openxmlformats-officedocument.drawingml.chart+xml"/>
  <Override PartName="/ppt/charts/chart14.xml" ContentType="application/vnd.openxmlformats-officedocument.drawingml.chart+xml"/>
  <Override PartName="/ppt/charts/colors14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style14.xml" ContentType="application/vnd.ms-office.chartstyle+xml"/>
  <Override PartName="/ppt/charts/colors15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1" r:id="rId1"/>
  </p:sldMasterIdLst>
  <p:handoutMasterIdLst>
    <p:handoutMasterId r:id="rId4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98" r:id="rId13"/>
    <p:sldId id="268" r:id="rId14"/>
    <p:sldId id="267" r:id="rId15"/>
    <p:sldId id="269" r:id="rId16"/>
    <p:sldId id="301" r:id="rId17"/>
    <p:sldId id="291" r:id="rId18"/>
    <p:sldId id="293" r:id="rId19"/>
    <p:sldId id="302" r:id="rId20"/>
    <p:sldId id="290" r:id="rId21"/>
    <p:sldId id="289" r:id="rId22"/>
    <p:sldId id="283" r:id="rId23"/>
    <p:sldId id="278" r:id="rId24"/>
    <p:sldId id="286" r:id="rId25"/>
    <p:sldId id="287" r:id="rId26"/>
    <p:sldId id="276" r:id="rId27"/>
    <p:sldId id="285" r:id="rId28"/>
    <p:sldId id="277" r:id="rId29"/>
    <p:sldId id="282" r:id="rId30"/>
    <p:sldId id="272" r:id="rId31"/>
    <p:sldId id="275" r:id="rId32"/>
    <p:sldId id="270" r:id="rId33"/>
    <p:sldId id="271" r:id="rId34"/>
    <p:sldId id="273" r:id="rId35"/>
    <p:sldId id="274" r:id="rId36"/>
    <p:sldId id="279" r:id="rId37"/>
    <p:sldId id="280" r:id="rId38"/>
    <p:sldId id="281" r:id="rId39"/>
    <p:sldId id="284" r:id="rId40"/>
    <p:sldId id="288" r:id="rId41"/>
    <p:sldId id="295" r:id="rId42"/>
    <p:sldId id="296" r:id="rId43"/>
    <p:sldId id="297" r:id="rId44"/>
    <p:sldId id="299" r:id="rId45"/>
    <p:sldId id="300" r:id="rId46"/>
  </p:sldIdLst>
  <p:sldSz cx="12192000" cy="6858000"/>
  <p:notesSz cx="68580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543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9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0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1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2.xlsx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3.xlsx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4.xlsx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5.xlsx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6.xlsx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7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8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9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0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1.xlsx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2.xlsx"/><Relationship Id="rId2" Type="http://schemas.microsoft.com/office/2011/relationships/chartColorStyle" Target="colors23.xml"/><Relationship Id="rId1" Type="http://schemas.microsoft.com/office/2011/relationships/chartStyle" Target="style23.xm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3.xlsx"/><Relationship Id="rId2" Type="http://schemas.microsoft.com/office/2011/relationships/chartColorStyle" Target="colors24.xml"/><Relationship Id="rId1" Type="http://schemas.microsoft.com/office/2011/relationships/chartStyle" Target="style24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Funding</a:t>
            </a:r>
            <a:r>
              <a:rPr lang="en-US" baseline="0" dirty="0" smtClean="0"/>
              <a:t> Award Amount</a:t>
            </a:r>
            <a:endParaRPr lang="en-US" dirty="0"/>
          </a:p>
        </c:rich>
      </c:tx>
      <c:layout>
        <c:manualLayout>
          <c:xMode val="edge"/>
          <c:yMode val="edge"/>
          <c:x val="0.39695238095238095"/>
          <c:y val="3.0680728667305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3885170603674542E-2"/>
          <c:y val="2.8015491352171584E-2"/>
          <c:w val="0.93706721034870644"/>
          <c:h val="0.6195369203010697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Funding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  <c:pt idx="5">
                  <c:v>GY 20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7685411</c:v>
                </c:pt>
                <c:pt idx="1">
                  <c:v>7637675</c:v>
                </c:pt>
                <c:pt idx="2">
                  <c:v>7484191</c:v>
                </c:pt>
                <c:pt idx="3">
                  <c:v>7425449</c:v>
                </c:pt>
                <c:pt idx="4">
                  <c:v>7350244</c:v>
                </c:pt>
                <c:pt idx="5">
                  <c:v>7458808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Laboratory Diagnostic Testing</a:t>
            </a:r>
            <a:endParaRPr lang="en-US" dirty="0"/>
          </a:p>
        </c:rich>
      </c:tx>
      <c:layout>
        <c:manualLayout>
          <c:xMode val="edge"/>
          <c:yMode val="edge"/>
          <c:x val="0.37195238095238098"/>
          <c:y val="1.15052732502396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391.43</c:v>
                </c:pt>
                <c:pt idx="1">
                  <c:v>362.21</c:v>
                </c:pt>
                <c:pt idx="2">
                  <c:v>473.2</c:v>
                </c:pt>
                <c:pt idx="3">
                  <c:v>469.62</c:v>
                </c:pt>
                <c:pt idx="4">
                  <c:v>560.02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Outpatient/Ambulatory</a:t>
            </a:r>
            <a:r>
              <a:rPr lang="en-US" baseline="0" dirty="0" smtClean="0"/>
              <a:t> Health Services</a:t>
            </a:r>
            <a:endParaRPr lang="en-US" dirty="0"/>
          </a:p>
        </c:rich>
      </c:tx>
      <c:layout>
        <c:manualLayout>
          <c:xMode val="edge"/>
          <c:yMode val="edge"/>
          <c:x val="0.32671428571428573"/>
          <c:y val="2.30105465004793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382.17</c:v>
                </c:pt>
                <c:pt idx="1">
                  <c:v>620.26</c:v>
                </c:pt>
                <c:pt idx="2">
                  <c:v>613.52</c:v>
                </c:pt>
                <c:pt idx="3">
                  <c:v>481.63</c:v>
                </c:pt>
                <c:pt idx="4">
                  <c:v>515.11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Medical Case Management</a:t>
            </a:r>
            <a:endParaRPr lang="en-US" dirty="0"/>
          </a:p>
        </c:rich>
      </c:tx>
      <c:layout>
        <c:manualLayout>
          <c:xMode val="edge"/>
          <c:yMode val="edge"/>
          <c:x val="0.38028571428571428"/>
          <c:y val="1.91754554170661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569.32000000000005</c:v>
                </c:pt>
                <c:pt idx="1">
                  <c:v>845.96</c:v>
                </c:pt>
                <c:pt idx="2">
                  <c:v>1021.22</c:v>
                </c:pt>
                <c:pt idx="3">
                  <c:v>1006.42</c:v>
                </c:pt>
                <c:pt idx="4">
                  <c:v>763.31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Non-Medical Case Management –Eligibility</a:t>
            </a:r>
            <a:endParaRPr lang="en-US" dirty="0"/>
          </a:p>
        </c:rich>
      </c:tx>
      <c:layout>
        <c:manualLayout>
          <c:xMode val="edge"/>
          <c:yMode val="edge"/>
          <c:x val="0.31123809523809526"/>
          <c:y val="2.30105465004793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136.18</c:v>
                </c:pt>
                <c:pt idx="1">
                  <c:v>119.82</c:v>
                </c:pt>
                <c:pt idx="2">
                  <c:v>58.57</c:v>
                </c:pt>
                <c:pt idx="3">
                  <c:v>88.56</c:v>
                </c:pt>
                <c:pt idx="4">
                  <c:v>182.69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Food Bank/Home</a:t>
            </a:r>
            <a:r>
              <a:rPr lang="en-US" baseline="0" dirty="0" smtClean="0"/>
              <a:t> Delivered Meals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524.20000000000005</c:v>
                </c:pt>
                <c:pt idx="1">
                  <c:v>507.98</c:v>
                </c:pt>
                <c:pt idx="2">
                  <c:v>494.03</c:v>
                </c:pt>
                <c:pt idx="3">
                  <c:v>469.53</c:v>
                </c:pt>
                <c:pt idx="4">
                  <c:v>511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Housing Services</a:t>
            </a:r>
            <a:endParaRPr lang="en-US" dirty="0"/>
          </a:p>
        </c:rich>
      </c:tx>
      <c:layout>
        <c:manualLayout>
          <c:xMode val="edge"/>
          <c:yMode val="edge"/>
          <c:x val="0.4279047619047619"/>
          <c:y val="1.15052732502396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9721.3700000000008</c:v>
                </c:pt>
                <c:pt idx="1">
                  <c:v>2415.02</c:v>
                </c:pt>
                <c:pt idx="2">
                  <c:v>2764.26</c:v>
                </c:pt>
                <c:pt idx="3">
                  <c:v>3125.03</c:v>
                </c:pt>
                <c:pt idx="4">
                  <c:v>6517.4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Early Intervention Services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2274.5</c:v>
                </c:pt>
                <c:pt idx="1">
                  <c:v>987.84</c:v>
                </c:pt>
                <c:pt idx="2">
                  <c:v>735.93</c:v>
                </c:pt>
                <c:pt idx="3">
                  <c:v>698.39</c:v>
                </c:pt>
                <c:pt idx="4">
                  <c:v>843.94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Emergency Financial Assistance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2023.7</c:v>
                </c:pt>
                <c:pt idx="1">
                  <c:v>580.39</c:v>
                </c:pt>
                <c:pt idx="2">
                  <c:v>679.49</c:v>
                </c:pt>
                <c:pt idx="3">
                  <c:v>776.01</c:v>
                </c:pt>
                <c:pt idx="4">
                  <c:v>691.24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Health Insurance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2755.51</c:v>
                </c:pt>
                <c:pt idx="1">
                  <c:v>1718.43</c:v>
                </c:pt>
                <c:pt idx="2">
                  <c:v>2599.7600000000002</c:v>
                </c:pt>
                <c:pt idx="3">
                  <c:v>2265.09</c:v>
                </c:pt>
                <c:pt idx="4">
                  <c:v>2525.7399999999998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Home and Community</a:t>
            </a:r>
            <a:r>
              <a:rPr lang="en-US" baseline="0" dirty="0" smtClean="0"/>
              <a:t> Based Health Services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9853.85</c:v>
                </c:pt>
                <c:pt idx="1">
                  <c:v>3245</c:v>
                </c:pt>
                <c:pt idx="2">
                  <c:v>4499.3599999999997</c:v>
                </c:pt>
                <c:pt idx="3">
                  <c:v>1656</c:v>
                </c:pt>
                <c:pt idx="4">
                  <c:v>460.89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Unduplicated Persons Served</a:t>
            </a:r>
            <a:endParaRPr lang="en-US" dirty="0"/>
          </a:p>
        </c:rich>
      </c:tx>
      <c:layout>
        <c:manualLayout>
          <c:xMode val="edge"/>
          <c:yMode val="edge"/>
          <c:x val="0.37195238095238098"/>
          <c:y val="2.68456375838926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3885170603674542E-2"/>
          <c:y val="2.8015491352171584E-2"/>
          <c:w val="0.93706721034870644"/>
          <c:h val="0.6195369203010697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Persons Served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3856</c:v>
                </c:pt>
                <c:pt idx="1">
                  <c:v>3672</c:v>
                </c:pt>
                <c:pt idx="2">
                  <c:v>3683</c:v>
                </c:pt>
                <c:pt idx="3">
                  <c:v>3641</c:v>
                </c:pt>
                <c:pt idx="4">
                  <c:v>3261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Medical Nutrition Therapy</a:t>
            </a:r>
            <a:endParaRPr lang="en-US" dirty="0"/>
          </a:p>
        </c:rich>
      </c:tx>
      <c:layout>
        <c:manualLayout>
          <c:xMode val="edge"/>
          <c:yMode val="edge"/>
          <c:x val="0.38028571428571428"/>
          <c:y val="1.91754554170661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314.92</c:v>
                </c:pt>
                <c:pt idx="4">
                  <c:v>208.08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Medical Transportation</a:t>
            </a:r>
            <a:endParaRPr lang="en-US" dirty="0"/>
          </a:p>
        </c:rich>
      </c:tx>
      <c:layout>
        <c:manualLayout>
          <c:xMode val="edge"/>
          <c:yMode val="edge"/>
          <c:x val="0.38028571428571428"/>
          <c:y val="1.91754554170661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175.97</c:v>
                </c:pt>
                <c:pt idx="1">
                  <c:v>210.53</c:v>
                </c:pt>
                <c:pt idx="2">
                  <c:v>140.16999999999999</c:v>
                </c:pt>
                <c:pt idx="3">
                  <c:v>212.93</c:v>
                </c:pt>
                <c:pt idx="4">
                  <c:v>188.03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Mental Health Services</a:t>
            </a:r>
            <a:endParaRPr lang="en-US" dirty="0"/>
          </a:p>
        </c:rich>
      </c:tx>
      <c:layout>
        <c:manualLayout>
          <c:xMode val="edge"/>
          <c:yMode val="edge"/>
          <c:x val="0.38028571428571428"/>
          <c:y val="1.91754554170661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1654.16</c:v>
                </c:pt>
                <c:pt idx="1">
                  <c:v>1975.06</c:v>
                </c:pt>
                <c:pt idx="2">
                  <c:v>2053.5500000000002</c:v>
                </c:pt>
                <c:pt idx="3">
                  <c:v>1308.46</c:v>
                </c:pt>
                <c:pt idx="4">
                  <c:v>1760.08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Oral Health Care</a:t>
            </a:r>
            <a:endParaRPr lang="en-US" dirty="0"/>
          </a:p>
        </c:rich>
      </c:tx>
      <c:layout>
        <c:manualLayout>
          <c:xMode val="edge"/>
          <c:yMode val="edge"/>
          <c:x val="0.42909523809523809"/>
          <c:y val="2.30105465004793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727.48</c:v>
                </c:pt>
                <c:pt idx="1">
                  <c:v>588.27</c:v>
                </c:pt>
                <c:pt idx="2">
                  <c:v>823.32</c:v>
                </c:pt>
                <c:pt idx="3">
                  <c:v>761.36</c:v>
                </c:pt>
                <c:pt idx="4">
                  <c:v>617.78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AIDS Pharmaceutical Assistance</a:t>
            </a:r>
            <a:endParaRPr lang="en-US" dirty="0"/>
          </a:p>
        </c:rich>
      </c:tx>
      <c:layout>
        <c:manualLayout>
          <c:xMode val="edge"/>
          <c:yMode val="edge"/>
          <c:x val="0.36123809523809525"/>
          <c:y val="3.0680728667305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843.2</c:v>
                </c:pt>
                <c:pt idx="2">
                  <c:v>347.42</c:v>
                </c:pt>
                <c:pt idx="3">
                  <c:v>340.15</c:v>
                </c:pt>
                <c:pt idx="4">
                  <c:v>71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Unduplicated Persons Served</a:t>
            </a:r>
            <a:endParaRPr lang="en-US" dirty="0"/>
          </a:p>
        </c:rich>
      </c:tx>
      <c:layout>
        <c:manualLayout>
          <c:xMode val="edge"/>
          <c:yMode val="edge"/>
          <c:x val="0.37195238095238098"/>
          <c:y val="2.684563758389261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3885170603674542E-2"/>
          <c:y val="2.8015491352171584E-2"/>
          <c:w val="0.93706721034870644"/>
          <c:h val="0.6195369203010697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Persons Served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3856</c:v>
                </c:pt>
                <c:pt idx="1">
                  <c:v>3672</c:v>
                </c:pt>
                <c:pt idx="2">
                  <c:v>3683</c:v>
                </c:pt>
                <c:pt idx="3">
                  <c:v>3641</c:v>
                </c:pt>
                <c:pt idx="4">
                  <c:v>3261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Food Bank-Nutritional Supplements</a:t>
            </a:r>
            <a:endParaRPr lang="en-US" dirty="0"/>
          </a:p>
        </c:rich>
      </c:tx>
      <c:layout>
        <c:manualLayout>
          <c:xMode val="edge"/>
          <c:yMode val="edge"/>
          <c:x val="0.34219047619047621"/>
          <c:y val="3.0680728667305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3885170603674542E-2"/>
          <c:y val="2.8015491352171584E-2"/>
          <c:w val="0.93706721034870644"/>
          <c:h val="0.61953692030106977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9.82</c:v>
                </c:pt>
                <c:pt idx="2">
                  <c:v>16.61</c:v>
                </c:pt>
                <c:pt idx="3">
                  <c:v>69.930000000000007</c:v>
                </c:pt>
                <c:pt idx="4">
                  <c:v>294.06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Emergency Financial</a:t>
            </a:r>
            <a:r>
              <a:rPr lang="en-US" baseline="0" dirty="0" smtClean="0"/>
              <a:t> Assistance-Prior Authorization</a:t>
            </a:r>
            <a:endParaRPr lang="en-US" dirty="0"/>
          </a:p>
        </c:rich>
      </c:tx>
      <c:layout>
        <c:manualLayout>
          <c:xMode val="edge"/>
          <c:yMode val="edge"/>
          <c:x val="0.27433333333333332"/>
          <c:y val="3.0680728667305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202.66</c:v>
                </c:pt>
                <c:pt idx="2">
                  <c:v>260.87</c:v>
                </c:pt>
                <c:pt idx="3">
                  <c:v>2270.91</c:v>
                </c:pt>
                <c:pt idx="4">
                  <c:v>1721.85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Non-Medical Case Management –Supportive</a:t>
            </a:r>
            <a:endParaRPr lang="en-US" dirty="0"/>
          </a:p>
        </c:rich>
      </c:tx>
      <c:layout>
        <c:manualLayout>
          <c:xMode val="edge"/>
          <c:yMode val="edge"/>
          <c:x val="0.31123809523809526"/>
          <c:y val="2.30105465004793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140.86000000000001</c:v>
                </c:pt>
                <c:pt idx="1">
                  <c:v>292.17</c:v>
                </c:pt>
                <c:pt idx="2">
                  <c:v>434.99</c:v>
                </c:pt>
                <c:pt idx="3">
                  <c:v>514.73</c:v>
                </c:pt>
                <c:pt idx="4">
                  <c:v>411.79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Medical Case Management-MAI</a:t>
            </a:r>
            <a:endParaRPr lang="en-US" dirty="0"/>
          </a:p>
        </c:rich>
      </c:tx>
      <c:layout>
        <c:manualLayout>
          <c:xMode val="edge"/>
          <c:yMode val="edge"/>
          <c:x val="0.38028571428571428"/>
          <c:y val="1.91754554170661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438.1</c:v>
                </c:pt>
                <c:pt idx="1">
                  <c:v>532.14</c:v>
                </c:pt>
                <c:pt idx="2">
                  <c:v>673.05</c:v>
                </c:pt>
                <c:pt idx="3">
                  <c:v>838.94</c:v>
                </c:pt>
                <c:pt idx="4">
                  <c:v>775.41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Specialty Outpatient Medical Care</a:t>
            </a:r>
            <a:endParaRPr lang="en-US" dirty="0"/>
          </a:p>
        </c:rich>
      </c:tx>
      <c:layout>
        <c:manualLayout>
          <c:xMode val="edge"/>
          <c:yMode val="edge"/>
          <c:x val="0.34933333333333338"/>
          <c:y val="2.301054650047938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1115.8900000000001</c:v>
                </c:pt>
                <c:pt idx="1">
                  <c:v>1212.76</c:v>
                </c:pt>
                <c:pt idx="2">
                  <c:v>1451.22</c:v>
                </c:pt>
                <c:pt idx="3">
                  <c:v>1481.06</c:v>
                </c:pt>
                <c:pt idx="4">
                  <c:v>1677.53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Legal Services</a:t>
            </a:r>
            <a:endParaRPr lang="en-US" dirty="0"/>
          </a:p>
        </c:rich>
      </c:tx>
      <c:layout>
        <c:manualLayout>
          <c:xMode val="edge"/>
          <c:yMode val="edge"/>
          <c:x val="0.441"/>
          <c:y val="3.068072866730584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Cost/Person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Sheet1!$A$2:$A$6</c:f>
              <c:strCache>
                <c:ptCount val="5"/>
                <c:pt idx="0">
                  <c:v>GY 15</c:v>
                </c:pt>
                <c:pt idx="1">
                  <c:v>GY 16</c:v>
                </c:pt>
                <c:pt idx="2">
                  <c:v>GY 17</c:v>
                </c:pt>
                <c:pt idx="3">
                  <c:v>GY 18</c:v>
                </c:pt>
                <c:pt idx="4">
                  <c:v>GY 19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1218.27</c:v>
                </c:pt>
                <c:pt idx="1">
                  <c:v>975.54</c:v>
                </c:pt>
                <c:pt idx="2">
                  <c:v>1311.73</c:v>
                </c:pt>
                <c:pt idx="3">
                  <c:v>1737.49</c:v>
                </c:pt>
                <c:pt idx="4">
                  <c:v>1731.15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7132-462D-92B3-0E9CD67F99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37421888"/>
        <c:axId val="437420904"/>
      </c:lineChart>
      <c:catAx>
        <c:axId val="437421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0904"/>
        <c:crosses val="autoZero"/>
        <c:auto val="1"/>
        <c:lblAlgn val="ctr"/>
        <c:lblOffset val="100"/>
        <c:noMultiLvlLbl val="0"/>
      </c:catAx>
      <c:valAx>
        <c:axId val="4374209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421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 algn="just"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AF3083-47C3-48EA-9D51-E354377F3BCB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5BB0BF-60B5-4A3B-B021-4EE1A70B451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352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FFB9B-9FB8-469E-96F9-4D32314110B6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943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82798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875099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823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85595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096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118066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962737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84087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176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BB1C6-BF8F-4481-8AB2-603A1C8A906A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361898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0079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smtClean="0"/>
              <a:t>6/19/2020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859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bcgov.com/communityservices/programs/humanservices/" TargetMode="External"/><Relationship Id="rId2" Type="http://schemas.openxmlformats.org/officeDocument/2006/relationships/hyperlink" Target="mailto:cmesser@pbcgov.or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0248" y="573953"/>
            <a:ext cx="10423620" cy="2143122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Palm Beach County Ryan White Part A</a:t>
            </a:r>
            <a:br>
              <a:rPr lang="en-US" sz="4800" b="1" dirty="0" smtClean="0">
                <a:solidFill>
                  <a:srgbClr val="FF0000"/>
                </a:solidFill>
              </a:rPr>
            </a:br>
            <a:r>
              <a:rPr lang="en-US" sz="4800" b="1" dirty="0" smtClean="0">
                <a:solidFill>
                  <a:srgbClr val="FF0000"/>
                </a:solidFill>
              </a:rPr>
              <a:t>GY 19 Service Utilization/Cost Summary</a:t>
            </a:r>
            <a:br>
              <a:rPr lang="en-US" sz="4800" b="1" dirty="0" smtClean="0">
                <a:solidFill>
                  <a:srgbClr val="FF0000"/>
                </a:solidFill>
              </a:rPr>
            </a:br>
            <a:endParaRPr lang="en-US" sz="48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6376" y="3004456"/>
            <a:ext cx="6451364" cy="3415377"/>
          </a:xfrm>
        </p:spPr>
        <p:txBody>
          <a:bodyPr>
            <a:normAutofit fontScale="92500"/>
          </a:bodyPr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/>
              <a:t>Casey Messer, DHS</a:t>
            </a:r>
            <a:r>
              <a:rPr lang="en-US" sz="2400" b="1" cap="none" dirty="0" smtClean="0"/>
              <a:t>c</a:t>
            </a:r>
            <a:r>
              <a:rPr lang="en-US" sz="2400" b="1" dirty="0" smtClean="0"/>
              <a:t>, PA-C, AAHIVS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2400" b="1" dirty="0" smtClean="0"/>
              <a:t>Program Manager, Ryan White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/>
              <a:t>Palm Beach County Community Services Department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>
                <a:hlinkClick r:id="rId2"/>
              </a:rPr>
              <a:t>cmesser@pbcgov.org</a:t>
            </a:r>
            <a:endParaRPr lang="en-US" b="1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b="1" dirty="0" smtClean="0"/>
              <a:t>(561) 355-4730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US" b="1" dirty="0" smtClean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US" sz="3000" b="1" dirty="0" smtClean="0"/>
              <a:t>June 24, 2020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en-US" dirty="0" smtClean="0"/>
          </a:p>
        </p:txBody>
      </p:sp>
      <p:pic>
        <p:nvPicPr>
          <p:cNvPr id="5" name="Picture 4" descr="pbclogo">
            <a:hlinkClick r:id="rId3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8" y="5182266"/>
            <a:ext cx="1422164" cy="123756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id:ec060c11-b18f-4850-9d31-77db3f078bbb@pbcgov.or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740" y="5228700"/>
            <a:ext cx="2560319" cy="11446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4779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Service Category cost per unit…cont.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4341358"/>
              </p:ext>
            </p:extLst>
          </p:nvPr>
        </p:nvGraphicFramePr>
        <p:xfrm>
          <a:off x="685800" y="2063396"/>
          <a:ext cx="10404566" cy="3318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8714">
                  <a:extLst>
                    <a:ext uri="{9D8B030D-6E8A-4147-A177-3AD203B41FA5}">
                      <a16:colId xmlns:a16="http://schemas.microsoft.com/office/drawing/2014/main" val="4093618873"/>
                    </a:ext>
                  </a:extLst>
                </a:gridCol>
                <a:gridCol w="1345475">
                  <a:extLst>
                    <a:ext uri="{9D8B030D-6E8A-4147-A177-3AD203B41FA5}">
                      <a16:colId xmlns:a16="http://schemas.microsoft.com/office/drawing/2014/main" val="1387261111"/>
                    </a:ext>
                  </a:extLst>
                </a:gridCol>
                <a:gridCol w="1084217">
                  <a:extLst>
                    <a:ext uri="{9D8B030D-6E8A-4147-A177-3AD203B41FA5}">
                      <a16:colId xmlns:a16="http://schemas.microsoft.com/office/drawing/2014/main" val="2802087550"/>
                    </a:ext>
                  </a:extLst>
                </a:gridCol>
                <a:gridCol w="1071154">
                  <a:extLst>
                    <a:ext uri="{9D8B030D-6E8A-4147-A177-3AD203B41FA5}">
                      <a16:colId xmlns:a16="http://schemas.microsoft.com/office/drawing/2014/main" val="3790477608"/>
                    </a:ext>
                  </a:extLst>
                </a:gridCol>
                <a:gridCol w="1384663">
                  <a:extLst>
                    <a:ext uri="{9D8B030D-6E8A-4147-A177-3AD203B41FA5}">
                      <a16:colId xmlns:a16="http://schemas.microsoft.com/office/drawing/2014/main" val="961615122"/>
                    </a:ext>
                  </a:extLst>
                </a:gridCol>
                <a:gridCol w="1110343">
                  <a:extLst>
                    <a:ext uri="{9D8B030D-6E8A-4147-A177-3AD203B41FA5}">
                      <a16:colId xmlns:a16="http://schemas.microsoft.com/office/drawing/2014/main" val="23884573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Core</a:t>
                      </a:r>
                      <a:r>
                        <a:rPr lang="en-US" baseline="0" dirty="0" smtClean="0"/>
                        <a:t> Medical Service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Persons Served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Units of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Cost/Unit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47930"/>
                  </a:ext>
                </a:extLst>
              </a:tr>
              <a:tr h="45773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AIDS Pharmaceutical</a:t>
                      </a:r>
                      <a:r>
                        <a:rPr lang="en-US" baseline="0" dirty="0" smtClean="0"/>
                        <a:t> Assistance (LPAP)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$13,773.72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$71.00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$15.62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81487"/>
                  </a:ext>
                </a:extLst>
              </a:tr>
              <a:tr h="418012">
                <a:tc>
                  <a:txBody>
                    <a:bodyPr/>
                    <a:lstStyle/>
                    <a:p>
                      <a:r>
                        <a:rPr lang="en-US" dirty="0" smtClean="0"/>
                        <a:t>Early Intervention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$458,256.78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12,343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$843.94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$37.13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391067"/>
                  </a:ext>
                </a:extLst>
              </a:tr>
              <a:tr h="404948">
                <a:tc>
                  <a:txBody>
                    <a:bodyPr/>
                    <a:lstStyle/>
                    <a:p>
                      <a:r>
                        <a:rPr lang="en-US" dirty="0" smtClean="0"/>
                        <a:t>Health Insurance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$949,678.37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2,373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$2,525.74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$400.20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782734"/>
                  </a:ext>
                </a:extLst>
              </a:tr>
              <a:tr h="431075">
                <a:tc>
                  <a:txBody>
                    <a:bodyPr/>
                    <a:lstStyle/>
                    <a:p>
                      <a:r>
                        <a:rPr lang="en-US" dirty="0" smtClean="0"/>
                        <a:t>Home and Community</a:t>
                      </a:r>
                      <a:r>
                        <a:rPr lang="en-US" baseline="0" dirty="0" smtClean="0"/>
                        <a:t>-based Health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$1,843.57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$460.89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$21.44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47728"/>
                  </a:ext>
                </a:extLst>
              </a:tr>
              <a:tr h="418011">
                <a:tc>
                  <a:txBody>
                    <a:bodyPr/>
                    <a:lstStyle/>
                    <a:p>
                      <a:r>
                        <a:rPr lang="en-US" dirty="0" smtClean="0"/>
                        <a:t>Medical Nutrition</a:t>
                      </a:r>
                      <a:r>
                        <a:rPr lang="en-US" baseline="0" dirty="0" smtClean="0"/>
                        <a:t> Therapy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$17,687.08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$208.08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$254.93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5026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US" dirty="0" smtClean="0"/>
                        <a:t>Laboratory Diagnostic Testing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$157,924.40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4,229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$560.02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$37.34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7796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7232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Service Category cost per unit…cont.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2193357"/>
              </p:ext>
            </p:extLst>
          </p:nvPr>
        </p:nvGraphicFramePr>
        <p:xfrm>
          <a:off x="685800" y="2024206"/>
          <a:ext cx="10394707" cy="3395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5023">
                  <a:extLst>
                    <a:ext uri="{9D8B030D-6E8A-4147-A177-3AD203B41FA5}">
                      <a16:colId xmlns:a16="http://schemas.microsoft.com/office/drawing/2014/main" val="4093618873"/>
                    </a:ext>
                  </a:extLst>
                </a:gridCol>
                <a:gridCol w="1345474">
                  <a:extLst>
                    <a:ext uri="{9D8B030D-6E8A-4147-A177-3AD203B41FA5}">
                      <a16:colId xmlns:a16="http://schemas.microsoft.com/office/drawing/2014/main" val="1387261111"/>
                    </a:ext>
                  </a:extLst>
                </a:gridCol>
                <a:gridCol w="1007081">
                  <a:extLst>
                    <a:ext uri="{9D8B030D-6E8A-4147-A177-3AD203B41FA5}">
                      <a16:colId xmlns:a16="http://schemas.microsoft.com/office/drawing/2014/main" val="2802087550"/>
                    </a:ext>
                  </a:extLst>
                </a:gridCol>
                <a:gridCol w="1016668">
                  <a:extLst>
                    <a:ext uri="{9D8B030D-6E8A-4147-A177-3AD203B41FA5}">
                      <a16:colId xmlns:a16="http://schemas.microsoft.com/office/drawing/2014/main" val="3790477608"/>
                    </a:ext>
                  </a:extLst>
                </a:gridCol>
                <a:gridCol w="1506515">
                  <a:extLst>
                    <a:ext uri="{9D8B030D-6E8A-4147-A177-3AD203B41FA5}">
                      <a16:colId xmlns:a16="http://schemas.microsoft.com/office/drawing/2014/main" val="961615122"/>
                    </a:ext>
                  </a:extLst>
                </a:gridCol>
                <a:gridCol w="1253946">
                  <a:extLst>
                    <a:ext uri="{9D8B030D-6E8A-4147-A177-3AD203B41FA5}">
                      <a16:colId xmlns:a16="http://schemas.microsoft.com/office/drawing/2014/main" val="2388457358"/>
                    </a:ext>
                  </a:extLst>
                </a:gridCol>
              </a:tblGrid>
              <a:tr h="8497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Support </a:t>
                      </a:r>
                      <a:r>
                        <a:rPr lang="en-US" baseline="0" dirty="0" smtClean="0"/>
                        <a:t>Service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Persons Served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Units of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Cost/Unit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47930"/>
                  </a:ext>
                </a:extLst>
              </a:tr>
              <a:tr h="53429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Emergency Financial Assistance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$26,267.04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$691.24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$477.58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81487"/>
                  </a:ext>
                </a:extLst>
              </a:tr>
              <a:tr h="49876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Emergency Financial Assistance-Prior</a:t>
                      </a:r>
                      <a:r>
                        <a:rPr lang="en-US" baseline="0" dirty="0" smtClean="0"/>
                        <a:t> Auth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$65,430.44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$1,721.85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$817.88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6584529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r>
                        <a:rPr lang="en-US" dirty="0" smtClean="0"/>
                        <a:t>Food Bank/Home Delivered Meals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$298,933.57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10,794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$511.00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$27.69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391067"/>
                  </a:ext>
                </a:extLst>
              </a:tr>
              <a:tr h="482138">
                <a:tc>
                  <a:txBody>
                    <a:bodyPr/>
                    <a:lstStyle/>
                    <a:p>
                      <a:r>
                        <a:rPr lang="en-US" dirty="0" smtClean="0"/>
                        <a:t>Housing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$97,761.03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1,057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$6,517.40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$92.49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782734"/>
                  </a:ext>
                </a:extLst>
              </a:tr>
              <a:tr h="515389">
                <a:tc>
                  <a:txBody>
                    <a:bodyPr/>
                    <a:lstStyle/>
                    <a:p>
                      <a:r>
                        <a:rPr lang="en-US" dirty="0" smtClean="0"/>
                        <a:t>Medical Transportation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$70,136.68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2,180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$188.03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$32.17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477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700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Service Category cost per unit…cont.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00312997"/>
              </p:ext>
            </p:extLst>
          </p:nvPr>
        </p:nvGraphicFramePr>
        <p:xfrm>
          <a:off x="685800" y="2024206"/>
          <a:ext cx="10394707" cy="3063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5023">
                  <a:extLst>
                    <a:ext uri="{9D8B030D-6E8A-4147-A177-3AD203B41FA5}">
                      <a16:colId xmlns:a16="http://schemas.microsoft.com/office/drawing/2014/main" val="4093618873"/>
                    </a:ext>
                  </a:extLst>
                </a:gridCol>
                <a:gridCol w="1345474">
                  <a:extLst>
                    <a:ext uri="{9D8B030D-6E8A-4147-A177-3AD203B41FA5}">
                      <a16:colId xmlns:a16="http://schemas.microsoft.com/office/drawing/2014/main" val="1387261111"/>
                    </a:ext>
                  </a:extLst>
                </a:gridCol>
                <a:gridCol w="1007081">
                  <a:extLst>
                    <a:ext uri="{9D8B030D-6E8A-4147-A177-3AD203B41FA5}">
                      <a16:colId xmlns:a16="http://schemas.microsoft.com/office/drawing/2014/main" val="2802087550"/>
                    </a:ext>
                  </a:extLst>
                </a:gridCol>
                <a:gridCol w="1016668">
                  <a:extLst>
                    <a:ext uri="{9D8B030D-6E8A-4147-A177-3AD203B41FA5}">
                      <a16:colId xmlns:a16="http://schemas.microsoft.com/office/drawing/2014/main" val="3790477608"/>
                    </a:ext>
                  </a:extLst>
                </a:gridCol>
                <a:gridCol w="1506515">
                  <a:extLst>
                    <a:ext uri="{9D8B030D-6E8A-4147-A177-3AD203B41FA5}">
                      <a16:colId xmlns:a16="http://schemas.microsoft.com/office/drawing/2014/main" val="961615122"/>
                    </a:ext>
                  </a:extLst>
                </a:gridCol>
                <a:gridCol w="1253946">
                  <a:extLst>
                    <a:ext uri="{9D8B030D-6E8A-4147-A177-3AD203B41FA5}">
                      <a16:colId xmlns:a16="http://schemas.microsoft.com/office/drawing/2014/main" val="2388457358"/>
                    </a:ext>
                  </a:extLst>
                </a:gridCol>
              </a:tblGrid>
              <a:tr h="84971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Support </a:t>
                      </a:r>
                      <a:r>
                        <a:rPr lang="en-US" baseline="0" dirty="0" smtClean="0"/>
                        <a:t>Service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Persons Served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Units of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Cost/Unit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47930"/>
                  </a:ext>
                </a:extLst>
              </a:tr>
              <a:tr h="567549">
                <a:tc>
                  <a:txBody>
                    <a:bodyPr/>
                    <a:lstStyle/>
                    <a:p>
                      <a:r>
                        <a:rPr lang="en-US" dirty="0" smtClean="0"/>
                        <a:t>Non-Medical Case Management-Eligibility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$521,018.37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2,852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25,504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$182.69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$20.43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5026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US" dirty="0" smtClean="0"/>
                        <a:t>Non-Medical Case Management-Supportive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$131,361.15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7,778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$411.79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$16.89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588995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US" dirty="0" smtClean="0"/>
                        <a:t>Food Bank-Nutritional Supplements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$6,469.25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$294.06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$76.11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249581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r>
                        <a:rPr lang="en-US" dirty="0" smtClean="0"/>
                        <a:t>Legal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$285,639.33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2485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$1,731.15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$114.95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12832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67404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Service Category Ordered by Persons Served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801827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Non-Medical Case Management-Eligibility		2,852</a:t>
            </a:r>
          </a:p>
          <a:p>
            <a:pPr marL="514350" indent="-514350">
              <a:buAutoNum type="arabicPeriod"/>
            </a:pPr>
            <a:r>
              <a:rPr lang="en-US" dirty="0" smtClean="0"/>
              <a:t>Medical Case Management		</a:t>
            </a:r>
            <a:r>
              <a:rPr lang="en-US" dirty="0"/>
              <a:t>		</a:t>
            </a:r>
            <a:r>
              <a:rPr lang="en-US" dirty="0" smtClean="0"/>
              <a:t>1,970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Medical Case Management MAI				708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Oral Health Care 						603</a:t>
            </a:r>
          </a:p>
          <a:p>
            <a:pPr marL="514350" indent="-514350">
              <a:buAutoNum type="arabicPeriod"/>
            </a:pPr>
            <a:r>
              <a:rPr lang="en-US" dirty="0" smtClean="0"/>
              <a:t>Food Bank/Home Delivered Meals</a:t>
            </a:r>
            <a:r>
              <a:rPr lang="en-US" dirty="0"/>
              <a:t>			</a:t>
            </a:r>
            <a:r>
              <a:rPr lang="en-US" dirty="0" smtClean="0"/>
              <a:t>585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Early Intervention Services				543</a:t>
            </a:r>
          </a:p>
          <a:p>
            <a:pPr marL="514350" indent="-514350">
              <a:buAutoNum type="arabicPeriod"/>
            </a:pPr>
            <a:r>
              <a:rPr lang="en-US" dirty="0" smtClean="0"/>
              <a:t>Outpatient/Ambulatory Health Services</a:t>
            </a:r>
            <a:r>
              <a:rPr lang="en-US" dirty="0"/>
              <a:t>		</a:t>
            </a:r>
            <a:r>
              <a:rPr lang="en-US" dirty="0" smtClean="0"/>
              <a:t>	406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Health Insurance						376</a:t>
            </a:r>
          </a:p>
          <a:p>
            <a:pPr marL="514350" indent="-514350">
              <a:buAutoNum type="arabicPeriod"/>
            </a:pPr>
            <a:r>
              <a:rPr lang="en-US" dirty="0" smtClean="0"/>
              <a:t>Medical Transportation					373</a:t>
            </a:r>
          </a:p>
          <a:p>
            <a:pPr marL="514350" indent="-514350">
              <a:buAutoNum type="arabicPeriod"/>
            </a:pPr>
            <a:r>
              <a:rPr lang="en-US" dirty="0" smtClean="0"/>
              <a:t>Non-Medical Case Management-Supportive		319</a:t>
            </a:r>
          </a:p>
        </p:txBody>
      </p:sp>
    </p:spTree>
    <p:extLst>
      <p:ext uri="{BB962C8B-B14F-4D97-AF65-F5344CB8AC3E}">
        <p14:creationId xmlns:p14="http://schemas.microsoft.com/office/powerpoint/2010/main" val="70536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Service Category Ordered by Cost/Person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3510" y="2063396"/>
            <a:ext cx="11704320" cy="3311189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dirty="0" smtClean="0"/>
              <a:t>Cost/Person</a:t>
            </a:r>
          </a:p>
          <a:p>
            <a:pPr marL="569913" lvl="1" indent="-457200">
              <a:buAutoNum type="arabicPeriod"/>
            </a:pPr>
            <a:r>
              <a:rPr lang="en-US" dirty="0" smtClean="0"/>
              <a:t>Housing 						$6,570.40</a:t>
            </a:r>
            <a:endParaRPr lang="en-US" dirty="0"/>
          </a:p>
          <a:p>
            <a:pPr marL="569913" lvl="1" indent="-457200">
              <a:buAutoNum type="arabicPeriod"/>
            </a:pPr>
            <a:r>
              <a:rPr lang="en-US" dirty="0" smtClean="0"/>
              <a:t>Health Insurance					$2,525.74</a:t>
            </a:r>
            <a:endParaRPr lang="en-US" dirty="0"/>
          </a:p>
          <a:p>
            <a:pPr marL="569913" lvl="1" indent="-457200">
              <a:buAutoNum type="arabicPeriod"/>
            </a:pPr>
            <a:r>
              <a:rPr lang="en-US" dirty="0" smtClean="0"/>
              <a:t>Mental </a:t>
            </a:r>
            <a:r>
              <a:rPr lang="en-US" dirty="0"/>
              <a:t>Health Services	</a:t>
            </a:r>
            <a:r>
              <a:rPr lang="en-US" dirty="0" smtClean="0"/>
              <a:t>			$1,760.08</a:t>
            </a:r>
          </a:p>
          <a:p>
            <a:pPr marL="569913" lvl="1" indent="-457200">
              <a:buAutoNum type="arabicPeriod"/>
            </a:pPr>
            <a:r>
              <a:rPr lang="en-US" dirty="0" smtClean="0"/>
              <a:t>Legal Services					$1,731.15</a:t>
            </a:r>
          </a:p>
          <a:p>
            <a:pPr marL="569913" lvl="1" indent="-457200">
              <a:buAutoNum type="arabicPeriod"/>
            </a:pPr>
            <a:r>
              <a:rPr lang="en-US" dirty="0" smtClean="0"/>
              <a:t>Emergency </a:t>
            </a:r>
            <a:r>
              <a:rPr lang="en-US" dirty="0"/>
              <a:t>Financial </a:t>
            </a:r>
            <a:r>
              <a:rPr lang="en-US" dirty="0" smtClean="0"/>
              <a:t>Assistance-Prior Auth 	$1,721.85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753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Service Category Ordered by Cost/Unit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313510" y="2063396"/>
            <a:ext cx="11704320" cy="3311189"/>
          </a:xfrm>
        </p:spPr>
        <p:txBody>
          <a:bodyPr numCol="1">
            <a:normAutofit/>
          </a:bodyPr>
          <a:lstStyle/>
          <a:p>
            <a:pPr marL="0" indent="0">
              <a:buNone/>
            </a:pPr>
            <a:r>
              <a:rPr lang="en-US" dirty="0" smtClean="0"/>
              <a:t>Cost/Unit</a:t>
            </a:r>
          </a:p>
          <a:p>
            <a:pPr marL="569913" lvl="1" indent="-457200">
              <a:buAutoNum type="arabicPeriod"/>
            </a:pPr>
            <a:r>
              <a:rPr lang="en-US" dirty="0" smtClean="0"/>
              <a:t>Emergency Financial Assistance-Prior Auth		$817.88</a:t>
            </a:r>
          </a:p>
          <a:p>
            <a:pPr marL="569913" lvl="1" indent="-457200">
              <a:buAutoNum type="arabicPeriod"/>
            </a:pPr>
            <a:r>
              <a:rPr lang="en-US" dirty="0" smtClean="0"/>
              <a:t>Emergency Financial Assistance				$477.58</a:t>
            </a:r>
          </a:p>
          <a:p>
            <a:pPr marL="569913" lvl="1" indent="-457200">
              <a:buAutoNum type="arabicPeriod"/>
            </a:pPr>
            <a:r>
              <a:rPr lang="en-US" dirty="0" smtClean="0"/>
              <a:t>Specialty </a:t>
            </a:r>
            <a:r>
              <a:rPr lang="en-US" dirty="0"/>
              <a:t>Outpatient Medical Care			</a:t>
            </a:r>
            <a:r>
              <a:rPr lang="en-US" dirty="0" smtClean="0"/>
              <a:t>$466.36</a:t>
            </a:r>
            <a:endParaRPr lang="en-US" dirty="0"/>
          </a:p>
          <a:p>
            <a:pPr marL="569913" lvl="1" indent="-457200">
              <a:buAutoNum type="arabicPeriod"/>
            </a:pPr>
            <a:r>
              <a:rPr lang="en-US" dirty="0" smtClean="0"/>
              <a:t>Health Insurance 						$400.20</a:t>
            </a:r>
            <a:endParaRPr lang="en-US" dirty="0"/>
          </a:p>
          <a:p>
            <a:pPr marL="569913" lvl="1" indent="-457200">
              <a:buAutoNum type="arabicPeriod"/>
            </a:pPr>
            <a:r>
              <a:rPr lang="en-US" dirty="0" smtClean="0"/>
              <a:t>Medical Nutrition Therapy				$254.93</a:t>
            </a:r>
          </a:p>
          <a:p>
            <a:pPr marL="569913" lvl="1" indent="-457200">
              <a:buAutoNum type="arabicPeriod"/>
            </a:pPr>
            <a:r>
              <a:rPr lang="en-US" dirty="0" smtClean="0"/>
              <a:t>Mental Health Services					$221.87</a:t>
            </a:r>
          </a:p>
        </p:txBody>
      </p:sp>
    </p:spTree>
    <p:extLst>
      <p:ext uri="{BB962C8B-B14F-4D97-AF65-F5344CB8AC3E}">
        <p14:creationId xmlns:p14="http://schemas.microsoft.com/office/powerpoint/2010/main" val="35526521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873625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5 Year Trend Analysis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>
                <a:solidFill>
                  <a:srgbClr val="FF0000"/>
                </a:solidFill>
              </a:rPr>
              <a:t/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>GY 15 – GY 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612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Trends-RW Funding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794414688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33800" y="5517504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-4.35% Funding from GY 15 - GY 19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81986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Trends-Persons Served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36951446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7947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Trends-Persons Served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36951446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228975" y="5517504"/>
            <a:ext cx="5734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2"/>
                </a:solidFill>
              </a:rPr>
              <a:t>-18.25% Persons </a:t>
            </a:r>
            <a:r>
              <a:rPr lang="en-US" sz="2400" b="1" dirty="0">
                <a:solidFill>
                  <a:schemeClr val="accent2"/>
                </a:solidFill>
              </a:rPr>
              <a:t>S</a:t>
            </a:r>
            <a:r>
              <a:rPr lang="en-US" sz="2400" b="1" dirty="0" smtClean="0">
                <a:solidFill>
                  <a:schemeClr val="accent2"/>
                </a:solidFill>
              </a:rPr>
              <a:t>erved from GY 15 - GY 19</a:t>
            </a:r>
            <a:endParaRPr lang="en-US" sz="24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003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GY 19 Grant Award Overview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31491345"/>
              </p:ext>
            </p:extLst>
          </p:nvPr>
        </p:nvGraphicFramePr>
        <p:xfrm>
          <a:off x="685800" y="2063750"/>
          <a:ext cx="10394952" cy="2956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8738">
                  <a:extLst>
                    <a:ext uri="{9D8B030D-6E8A-4147-A177-3AD203B41FA5}">
                      <a16:colId xmlns:a16="http://schemas.microsoft.com/office/drawing/2014/main" val="1311801964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3445460632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2322604282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8488465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Award</a:t>
                      </a:r>
                      <a:r>
                        <a:rPr lang="en-US" sz="2400" baseline="0" dirty="0" smtClean="0"/>
                        <a:t> Information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Current GY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Carryover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Total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2172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Part A Formula</a:t>
                      </a:r>
                      <a:r>
                        <a:rPr lang="en-US" sz="2800" baseline="0" dirty="0" smtClean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$4,368,739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$216,724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$4,585,463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339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MAI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$644,568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$644,568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41965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Part A Supplemental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$2,361,937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dirty="0" smtClean="0"/>
                        <a:t>N/A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$2,361,937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98800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Total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$7,375,244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$216,724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$7,591,968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83821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722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709007916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888079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803636329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1978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580601178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68355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84947312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97986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51099564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008988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12639264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492284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88408223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289597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99721603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44933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303356049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691193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349262062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21540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GY 19 </a:t>
            </a:r>
            <a:r>
              <a:rPr lang="en-US" dirty="0"/>
              <a:t>G</a:t>
            </a:r>
            <a:r>
              <a:rPr lang="en-US" dirty="0" smtClean="0"/>
              <a:t>rant Expenditure </a:t>
            </a:r>
            <a:r>
              <a:rPr lang="en-US" dirty="0"/>
              <a:t>O</a:t>
            </a:r>
            <a:r>
              <a:rPr lang="en-US" dirty="0" smtClean="0"/>
              <a:t>verview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734631181"/>
              </p:ext>
            </p:extLst>
          </p:nvPr>
        </p:nvGraphicFramePr>
        <p:xfrm>
          <a:off x="685800" y="2063750"/>
          <a:ext cx="10394949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4983">
                  <a:extLst>
                    <a:ext uri="{9D8B030D-6E8A-4147-A177-3AD203B41FA5}">
                      <a16:colId xmlns:a16="http://schemas.microsoft.com/office/drawing/2014/main" val="2599982707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757189418"/>
                    </a:ext>
                  </a:extLst>
                </a:gridCol>
                <a:gridCol w="3464983">
                  <a:extLst>
                    <a:ext uri="{9D8B030D-6E8A-4147-A177-3AD203B41FA5}">
                      <a16:colId xmlns:a16="http://schemas.microsoft.com/office/drawing/2014/main" val="263358247"/>
                    </a:ext>
                  </a:extLst>
                </a:gridCol>
              </a:tblGrid>
              <a:tr h="33031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Expenditure</a:t>
                      </a:r>
                      <a:r>
                        <a:rPr lang="en-US" sz="2400" baseline="0" dirty="0" smtClean="0"/>
                        <a:t> Categories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Amount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Percent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2197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Core Medical Services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$4,775,569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76.06%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7252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Support Services</a:t>
                      </a:r>
                      <a:endParaRPr lang="en-US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$1,503,102</a:t>
                      </a:r>
                      <a:endParaRPr lang="en-US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23.94%</a:t>
                      </a:r>
                      <a:endParaRPr lang="en-US" sz="28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1771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Administration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$1,065,125</a:t>
                      </a:r>
                      <a:endParaRPr lang="en-US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14.50%</a:t>
                      </a:r>
                      <a:endParaRPr lang="en-US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61946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Total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$7,343,796</a:t>
                      </a:r>
                      <a:endParaRPr lang="en-US" sz="28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96.73%</a:t>
                      </a:r>
                      <a:endParaRPr lang="en-US" sz="28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7256656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067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96743470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62057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337077812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599241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50589994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813418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604275542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6563089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29594710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63967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26526647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8447983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00542251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035599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51452708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3974970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887926807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10023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415821840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68837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GY 19 Award &amp; Expenditure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658168840"/>
              </p:ext>
            </p:extLst>
          </p:nvPr>
        </p:nvGraphicFramePr>
        <p:xfrm>
          <a:off x="685800" y="2063750"/>
          <a:ext cx="10394952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8738">
                  <a:extLst>
                    <a:ext uri="{9D8B030D-6E8A-4147-A177-3AD203B41FA5}">
                      <a16:colId xmlns:a16="http://schemas.microsoft.com/office/drawing/2014/main" val="2766823589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3779536813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3219968852"/>
                    </a:ext>
                  </a:extLst>
                </a:gridCol>
                <a:gridCol w="2598738">
                  <a:extLst>
                    <a:ext uri="{9D8B030D-6E8A-4147-A177-3AD203B41FA5}">
                      <a16:colId xmlns:a16="http://schemas.microsoft.com/office/drawing/2014/main" val="19054197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Award Category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Award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Expenditure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Balance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3082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Part A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$6,947,400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$6,730,351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$217,049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64148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MAI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$644,568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$613,445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$31,123</a:t>
                      </a:r>
                      <a:endParaRPr lang="en-US" sz="2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99501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Total 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$7,591,968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$7,343,796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*$248,172</a:t>
                      </a:r>
                      <a:endParaRPr lang="en-US" sz="28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975676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4455622"/>
            <a:ext cx="103949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*We will be requesting balance of $248,172 remaining from GY 19 as carryover funding for GY 20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9081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5 Year Trends-Cost/Person by Service Category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953129426"/>
              </p:ext>
            </p:extLst>
          </p:nvPr>
        </p:nvGraphicFramePr>
        <p:xfrm>
          <a:off x="685800" y="2063750"/>
          <a:ext cx="10668000" cy="3311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7941682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649989" cy="1325563"/>
          </a:xfrm>
        </p:spPr>
        <p:txBody>
          <a:bodyPr/>
          <a:lstStyle/>
          <a:p>
            <a:pPr algn="ctr"/>
            <a:r>
              <a:rPr lang="en-US" dirty="0" smtClean="0"/>
              <a:t>5 Year Trends-Cost/Person by Service Category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124665003"/>
              </p:ext>
            </p:extLst>
          </p:nvPr>
        </p:nvGraphicFramePr>
        <p:xfrm>
          <a:off x="685800" y="2063750"/>
          <a:ext cx="1039495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8375">
                  <a:extLst>
                    <a:ext uri="{9D8B030D-6E8A-4147-A177-3AD203B41FA5}">
                      <a16:colId xmlns:a16="http://schemas.microsoft.com/office/drawing/2014/main" val="857675098"/>
                    </a:ext>
                  </a:extLst>
                </a:gridCol>
                <a:gridCol w="4696575">
                  <a:extLst>
                    <a:ext uri="{9D8B030D-6E8A-4147-A177-3AD203B41FA5}">
                      <a16:colId xmlns:a16="http://schemas.microsoft.com/office/drawing/2014/main" val="17158853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Core</a:t>
                      </a:r>
                      <a:r>
                        <a:rPr lang="en-US" sz="2400" baseline="0" dirty="0" smtClean="0"/>
                        <a:t> Medical Service Category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r>
                        <a:rPr lang="en-US" sz="2400" baseline="0" dirty="0" smtClean="0"/>
                        <a:t> Year Trend-Cost/Person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16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MCM-Part </a:t>
                      </a:r>
                      <a:r>
                        <a:rPr lang="en-US" sz="2400" baseline="0" dirty="0" smtClean="0"/>
                        <a:t>A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764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MCM MAI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44%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610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Mental Health Services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906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Oral Health Care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-18%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124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Outpatient/Ambulatory</a:t>
                      </a:r>
                      <a:r>
                        <a:rPr lang="en-US" sz="2400" baseline="0" dirty="0" smtClean="0"/>
                        <a:t> Health Services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26%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027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Specialty Outpatient Medical Care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33%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09653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152542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649989" cy="1325563"/>
          </a:xfrm>
        </p:spPr>
        <p:txBody>
          <a:bodyPr/>
          <a:lstStyle/>
          <a:p>
            <a:pPr algn="ctr"/>
            <a:r>
              <a:rPr lang="en-US" dirty="0" smtClean="0"/>
              <a:t>5 Year Trends-Cost/Person by Service Category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17026731"/>
              </p:ext>
            </p:extLst>
          </p:nvPr>
        </p:nvGraphicFramePr>
        <p:xfrm>
          <a:off x="685800" y="2063750"/>
          <a:ext cx="1039495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7509">
                  <a:extLst>
                    <a:ext uri="{9D8B030D-6E8A-4147-A177-3AD203B41FA5}">
                      <a16:colId xmlns:a16="http://schemas.microsoft.com/office/drawing/2014/main" val="857675098"/>
                    </a:ext>
                  </a:extLst>
                </a:gridCol>
                <a:gridCol w="4347441">
                  <a:extLst>
                    <a:ext uri="{9D8B030D-6E8A-4147-A177-3AD203B41FA5}">
                      <a16:colId xmlns:a16="http://schemas.microsoft.com/office/drawing/2014/main" val="17158853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Core</a:t>
                      </a:r>
                      <a:r>
                        <a:rPr lang="en-US" sz="2400" baseline="0" dirty="0" smtClean="0"/>
                        <a:t> Medical Service Category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r>
                        <a:rPr lang="en-US" sz="2400" baseline="0" dirty="0" smtClean="0"/>
                        <a:t> Year Trend-Cost/Person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16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AIDS Pharmaceutical</a:t>
                      </a:r>
                      <a:r>
                        <a:rPr lang="en-US" sz="2400" baseline="0" dirty="0" smtClean="0"/>
                        <a:t> Assistance (LPAP)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-1088%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764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Early Intervention Services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-170%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610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Health Insurance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-9%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906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Home and Community</a:t>
                      </a:r>
                      <a:r>
                        <a:rPr lang="en-US" sz="2400" baseline="0" dirty="0" smtClean="0"/>
                        <a:t>-based Health Services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-2038%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124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Medical Nutrition</a:t>
                      </a:r>
                      <a:r>
                        <a:rPr lang="en-US" sz="2400" baseline="0" dirty="0" smtClean="0"/>
                        <a:t> Therapy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-51%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0277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Laboratory Diagnostic Testing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30%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2415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07162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649989" cy="1325563"/>
          </a:xfrm>
        </p:spPr>
        <p:txBody>
          <a:bodyPr/>
          <a:lstStyle/>
          <a:p>
            <a:pPr algn="ctr"/>
            <a:r>
              <a:rPr lang="en-US" dirty="0" smtClean="0"/>
              <a:t>5 Year Trends-Cost/Person by Service Category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253811830"/>
              </p:ext>
            </p:extLst>
          </p:nvPr>
        </p:nvGraphicFramePr>
        <p:xfrm>
          <a:off x="685800" y="2063750"/>
          <a:ext cx="1039495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3764">
                  <a:extLst>
                    <a:ext uri="{9D8B030D-6E8A-4147-A177-3AD203B41FA5}">
                      <a16:colId xmlns:a16="http://schemas.microsoft.com/office/drawing/2014/main" val="857675098"/>
                    </a:ext>
                  </a:extLst>
                </a:gridCol>
                <a:gridCol w="4181186">
                  <a:extLst>
                    <a:ext uri="{9D8B030D-6E8A-4147-A177-3AD203B41FA5}">
                      <a16:colId xmlns:a16="http://schemas.microsoft.com/office/drawing/2014/main" val="17158853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Support </a:t>
                      </a:r>
                      <a:r>
                        <a:rPr lang="en-US" sz="2400" baseline="0" dirty="0" smtClean="0"/>
                        <a:t>Service Category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r>
                        <a:rPr lang="en-US" sz="2400" baseline="0" dirty="0" smtClean="0"/>
                        <a:t> Year Trend-Cost/Person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16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Emergency Financial Assistance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-193%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764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Emergency Financial Assistance-Prior</a:t>
                      </a:r>
                      <a:r>
                        <a:rPr lang="en-US" sz="2400" baseline="0" dirty="0" smtClean="0"/>
                        <a:t> Auth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88%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610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Food Bank/Home Delivered Meals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-3%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906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Housing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-49%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124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Medical Transportation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0277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212302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649989" cy="1325563"/>
          </a:xfrm>
        </p:spPr>
        <p:txBody>
          <a:bodyPr/>
          <a:lstStyle/>
          <a:p>
            <a:pPr algn="ctr"/>
            <a:r>
              <a:rPr lang="en-US" dirty="0" smtClean="0"/>
              <a:t>5 Year Trends-Cost/Person by Service Category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4117561700"/>
              </p:ext>
            </p:extLst>
          </p:nvPr>
        </p:nvGraphicFramePr>
        <p:xfrm>
          <a:off x="685800" y="2063750"/>
          <a:ext cx="10394950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63640">
                  <a:extLst>
                    <a:ext uri="{9D8B030D-6E8A-4147-A177-3AD203B41FA5}">
                      <a16:colId xmlns:a16="http://schemas.microsoft.com/office/drawing/2014/main" val="857675098"/>
                    </a:ext>
                  </a:extLst>
                </a:gridCol>
                <a:gridCol w="4131310">
                  <a:extLst>
                    <a:ext uri="{9D8B030D-6E8A-4147-A177-3AD203B41FA5}">
                      <a16:colId xmlns:a16="http://schemas.microsoft.com/office/drawing/2014/main" val="17158853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Support </a:t>
                      </a:r>
                      <a:r>
                        <a:rPr lang="en-US" sz="2400" baseline="0" dirty="0" smtClean="0"/>
                        <a:t>Service Category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</a:t>
                      </a:r>
                      <a:r>
                        <a:rPr lang="en-US" sz="2400" baseline="0" dirty="0" smtClean="0"/>
                        <a:t> Year Trend-Cost/Person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16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Non-Medical Case Management-Eligibility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25%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17642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Non-Medical Case Management-Supportive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66%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610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Food Bank-Nutritional Supplements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97%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1906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Legal Services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30%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1249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26334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683240" cy="132556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5 Year Trends-Cost/Person by Service Category Ordered by Percent Increase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801827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Food Bank-Nutritional Supplements			97%		($294.06)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Emergency Financial Assistance-Prior Auth		88%		($1721.85)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B050"/>
                </a:solidFill>
              </a:rPr>
              <a:t>Non-Medical Case Management-Supportive		66%		($411.79)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B050"/>
                </a:solidFill>
              </a:rPr>
              <a:t>Medical Case Management-MAI			44%		($775.41)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Specialty Outpatient Medical Care			33%		($1677.53)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B050"/>
                </a:solidFill>
              </a:rPr>
              <a:t>Legal Services					30%		($1731.15)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Laboratory Diagnostic Testing			30%		($560.02)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70C0"/>
                </a:solidFill>
              </a:rPr>
              <a:t>Outpatient Ambulatory Health Services		26%		($515.11)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B050"/>
                </a:solidFill>
              </a:rPr>
              <a:t>Medical Case Management				25%		($763.31)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B050"/>
                </a:solidFill>
              </a:rPr>
              <a:t>Non-Medical Case Management Eligibility		25%		($182.69)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8641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GY 19 Core Medical Services Expenditures </a:t>
            </a:r>
            <a:br>
              <a:rPr lang="en-US" dirty="0" smtClean="0"/>
            </a:br>
            <a:r>
              <a:rPr lang="en-US" dirty="0" smtClean="0"/>
              <a:t>by service category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777540230"/>
              </p:ext>
            </p:extLst>
          </p:nvPr>
        </p:nvGraphicFramePr>
        <p:xfrm>
          <a:off x="685800" y="2063750"/>
          <a:ext cx="1039494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10051">
                  <a:extLst>
                    <a:ext uri="{9D8B030D-6E8A-4147-A177-3AD203B41FA5}">
                      <a16:colId xmlns:a16="http://schemas.microsoft.com/office/drawing/2014/main" val="4093618873"/>
                    </a:ext>
                  </a:extLst>
                </a:gridCol>
                <a:gridCol w="2638698">
                  <a:extLst>
                    <a:ext uri="{9D8B030D-6E8A-4147-A177-3AD203B41FA5}">
                      <a16:colId xmlns:a16="http://schemas.microsoft.com/office/drawing/2014/main" val="1387261111"/>
                    </a:ext>
                  </a:extLst>
                </a:gridCol>
                <a:gridCol w="2446200">
                  <a:extLst>
                    <a:ext uri="{9D8B030D-6E8A-4147-A177-3AD203B41FA5}">
                      <a16:colId xmlns:a16="http://schemas.microsoft.com/office/drawing/2014/main" val="9616151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Core</a:t>
                      </a:r>
                      <a:r>
                        <a:rPr lang="en-US" sz="2400" baseline="0" dirty="0" smtClean="0"/>
                        <a:t> Medical Service Category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Amount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Percent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4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Medical Case Management</a:t>
                      </a:r>
                      <a:r>
                        <a:rPr lang="en-US" sz="2400" baseline="0" dirty="0" smtClean="0"/>
                        <a:t>-Part A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$1,503,728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23.95%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81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Medical Case</a:t>
                      </a:r>
                      <a:r>
                        <a:rPr lang="en-US" sz="2400" baseline="0" dirty="0" smtClean="0"/>
                        <a:t> Management-MAI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$548,989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8.74%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391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Mental Health Services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$186,569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2.97%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782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Oral Health Care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$372,524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5.93%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47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Outpatient/Ambulatory</a:t>
                      </a:r>
                      <a:r>
                        <a:rPr lang="en-US" sz="2400" baseline="0" dirty="0" smtClean="0"/>
                        <a:t> Health Services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$712,630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11.35%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50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212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GY 19 Core Medical Services Expenditures </a:t>
            </a:r>
            <a:br>
              <a:rPr lang="en-US" dirty="0" smtClean="0"/>
            </a:br>
            <a:r>
              <a:rPr lang="en-US" dirty="0" smtClean="0"/>
              <a:t>by service category…cont</a:t>
            </a:r>
            <a:r>
              <a:rPr lang="en-US" dirty="0"/>
              <a:t>.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812759526"/>
              </p:ext>
            </p:extLst>
          </p:nvPr>
        </p:nvGraphicFramePr>
        <p:xfrm>
          <a:off x="685800" y="2063750"/>
          <a:ext cx="10394949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29846">
                  <a:extLst>
                    <a:ext uri="{9D8B030D-6E8A-4147-A177-3AD203B41FA5}">
                      <a16:colId xmlns:a16="http://schemas.microsoft.com/office/drawing/2014/main" val="4093618873"/>
                    </a:ext>
                  </a:extLst>
                </a:gridCol>
                <a:gridCol w="1867988">
                  <a:extLst>
                    <a:ext uri="{9D8B030D-6E8A-4147-A177-3AD203B41FA5}">
                      <a16:colId xmlns:a16="http://schemas.microsoft.com/office/drawing/2014/main" val="1387261111"/>
                    </a:ext>
                  </a:extLst>
                </a:gridCol>
                <a:gridCol w="1597115">
                  <a:extLst>
                    <a:ext uri="{9D8B030D-6E8A-4147-A177-3AD203B41FA5}">
                      <a16:colId xmlns:a16="http://schemas.microsoft.com/office/drawing/2014/main" val="9616151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Core</a:t>
                      </a:r>
                      <a:r>
                        <a:rPr lang="en-US" sz="2400" baseline="0" dirty="0" smtClean="0"/>
                        <a:t> Medical Service Category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Amount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Percent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4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AIDS Pharmaceutical</a:t>
                      </a:r>
                      <a:r>
                        <a:rPr lang="en-US" sz="2400" baseline="0" dirty="0" smtClean="0"/>
                        <a:t> Assistance (LPAP)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$13,774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0.22%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81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Early Intervention Services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$468,146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7.46%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391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Health Insurance</a:t>
                      </a:r>
                      <a:r>
                        <a:rPr lang="en-US" sz="2400" baseline="0" dirty="0" smtClean="0"/>
                        <a:t> Premium &amp; Cost Sharing Assistance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$949,678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15.13%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782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Home and Community</a:t>
                      </a:r>
                      <a:r>
                        <a:rPr lang="en-US" sz="2400" baseline="0" dirty="0" smtClean="0"/>
                        <a:t>-based Health Services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$1,844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0.03%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47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Medical Nutrition</a:t>
                      </a:r>
                      <a:r>
                        <a:rPr lang="en-US" sz="2400" baseline="0" dirty="0" smtClean="0"/>
                        <a:t> Therapy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$17,687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0.28%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502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4382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GY 19 Support Services Expenditures </a:t>
            </a:r>
            <a:br>
              <a:rPr lang="en-US" dirty="0" smtClean="0"/>
            </a:br>
            <a:r>
              <a:rPr lang="en-US" dirty="0" smtClean="0"/>
              <a:t>by category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063744997"/>
              </p:ext>
            </p:extLst>
          </p:nvPr>
        </p:nvGraphicFramePr>
        <p:xfrm>
          <a:off x="685800" y="2063750"/>
          <a:ext cx="10394949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63194">
                  <a:extLst>
                    <a:ext uri="{9D8B030D-6E8A-4147-A177-3AD203B41FA5}">
                      <a16:colId xmlns:a16="http://schemas.microsoft.com/office/drawing/2014/main" val="4093618873"/>
                    </a:ext>
                  </a:extLst>
                </a:gridCol>
                <a:gridCol w="2325189">
                  <a:extLst>
                    <a:ext uri="{9D8B030D-6E8A-4147-A177-3AD203B41FA5}">
                      <a16:colId xmlns:a16="http://schemas.microsoft.com/office/drawing/2014/main" val="1387261111"/>
                    </a:ext>
                  </a:extLst>
                </a:gridCol>
                <a:gridCol w="2106566">
                  <a:extLst>
                    <a:ext uri="{9D8B030D-6E8A-4147-A177-3AD203B41FA5}">
                      <a16:colId xmlns:a16="http://schemas.microsoft.com/office/drawing/2014/main" val="9616151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Support</a:t>
                      </a:r>
                      <a:r>
                        <a:rPr lang="en-US" sz="2400" baseline="0" dirty="0" smtClean="0"/>
                        <a:t> Service Category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Amount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Percent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479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Emergency Financial Assistance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$91,783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1.46%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814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Food Bank/Home Delivered Meals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$305,403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4.86%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3910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Housing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$97,761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1.56%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7827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Medical Transportation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$70,137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1.12%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477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Non-Medical Case Management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$652,380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10.39%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502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Legal</a:t>
                      </a:r>
                      <a:r>
                        <a:rPr lang="en-US" sz="2400" baseline="0" dirty="0" smtClean="0"/>
                        <a:t> Services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$285,639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4.55%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06430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770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Service Category Ordered by Expenditure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en-US" dirty="0" smtClean="0"/>
              <a:t>Medical Case Management (Part A &amp; MAI) 		32.69%</a:t>
            </a:r>
          </a:p>
          <a:p>
            <a:pPr marL="514350" indent="-514350">
              <a:buAutoNum type="arabicPeriod"/>
            </a:pPr>
            <a:r>
              <a:rPr lang="en-US" dirty="0" smtClean="0"/>
              <a:t>Health </a:t>
            </a:r>
            <a:r>
              <a:rPr lang="en-US" dirty="0"/>
              <a:t>Insurance Premium &amp; Cost Sharing		</a:t>
            </a:r>
            <a:r>
              <a:rPr lang="en-US" dirty="0" smtClean="0"/>
              <a:t>15.13%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Outpatient/Ambulatory Health Services		11.35%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Non-Medical Case Management			10.39%</a:t>
            </a:r>
          </a:p>
          <a:p>
            <a:pPr marL="514350" indent="-514350">
              <a:buAutoNum type="arabicPeriod"/>
            </a:pPr>
            <a:r>
              <a:rPr lang="en-US" dirty="0" smtClean="0"/>
              <a:t>Early </a:t>
            </a:r>
            <a:r>
              <a:rPr lang="en-US" dirty="0"/>
              <a:t>Intervention Services				</a:t>
            </a:r>
            <a:r>
              <a:rPr lang="en-US" dirty="0" smtClean="0"/>
              <a:t>7.46%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Oral Health Care 					5.93%</a:t>
            </a:r>
          </a:p>
          <a:p>
            <a:pPr marL="514350" indent="-514350">
              <a:buAutoNum type="arabicPeriod"/>
            </a:pPr>
            <a:r>
              <a:rPr lang="en-US" dirty="0" smtClean="0"/>
              <a:t>Food </a:t>
            </a:r>
            <a:r>
              <a:rPr lang="en-US" dirty="0"/>
              <a:t>Bank/Home Delivered Meals			</a:t>
            </a:r>
            <a:r>
              <a:rPr lang="en-US" dirty="0" smtClean="0"/>
              <a:t>4.86%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 smtClean="0"/>
              <a:t>Legal Services 					4.55%</a:t>
            </a:r>
          </a:p>
          <a:p>
            <a:r>
              <a:rPr lang="en-US" dirty="0" smtClean="0"/>
              <a:t>All Other Service Categories Less than 3%		Remaining 7.64%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15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Service Category cost per 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6569535"/>
              </p:ext>
            </p:extLst>
          </p:nvPr>
        </p:nvGraphicFramePr>
        <p:xfrm>
          <a:off x="685800" y="2063396"/>
          <a:ext cx="10430691" cy="33315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7948">
                  <a:extLst>
                    <a:ext uri="{9D8B030D-6E8A-4147-A177-3AD203B41FA5}">
                      <a16:colId xmlns:a16="http://schemas.microsoft.com/office/drawing/2014/main" val="4093618873"/>
                    </a:ext>
                  </a:extLst>
                </a:gridCol>
                <a:gridCol w="1568858">
                  <a:extLst>
                    <a:ext uri="{9D8B030D-6E8A-4147-A177-3AD203B41FA5}">
                      <a16:colId xmlns:a16="http://schemas.microsoft.com/office/drawing/2014/main" val="1387261111"/>
                    </a:ext>
                  </a:extLst>
                </a:gridCol>
                <a:gridCol w="1293223">
                  <a:extLst>
                    <a:ext uri="{9D8B030D-6E8A-4147-A177-3AD203B41FA5}">
                      <a16:colId xmlns:a16="http://schemas.microsoft.com/office/drawing/2014/main" val="2802087550"/>
                    </a:ext>
                  </a:extLst>
                </a:gridCol>
                <a:gridCol w="1201782">
                  <a:extLst>
                    <a:ext uri="{9D8B030D-6E8A-4147-A177-3AD203B41FA5}">
                      <a16:colId xmlns:a16="http://schemas.microsoft.com/office/drawing/2014/main" val="3790477608"/>
                    </a:ext>
                  </a:extLst>
                </a:gridCol>
                <a:gridCol w="1345475">
                  <a:extLst>
                    <a:ext uri="{9D8B030D-6E8A-4147-A177-3AD203B41FA5}">
                      <a16:colId xmlns:a16="http://schemas.microsoft.com/office/drawing/2014/main" val="961615122"/>
                    </a:ext>
                  </a:extLst>
                </a:gridCol>
                <a:gridCol w="1123405">
                  <a:extLst>
                    <a:ext uri="{9D8B030D-6E8A-4147-A177-3AD203B41FA5}">
                      <a16:colId xmlns:a16="http://schemas.microsoft.com/office/drawing/2014/main" val="2388457358"/>
                    </a:ext>
                  </a:extLst>
                </a:gridCol>
              </a:tblGrid>
              <a:tr h="601427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Core</a:t>
                      </a:r>
                      <a:r>
                        <a:rPr lang="en-US" baseline="0" dirty="0" smtClean="0"/>
                        <a:t> Medical Service Category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Amount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Persons Served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Units of Service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Cost/Person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Cost/Unit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4847930"/>
                  </a:ext>
                </a:extLst>
              </a:tr>
              <a:tr h="4092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MCM-Part </a:t>
                      </a:r>
                      <a:r>
                        <a:rPr lang="en-US" baseline="0" dirty="0" smtClean="0"/>
                        <a:t>A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$1,503,727.67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1,970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91,533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$763.31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$16.43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8281487"/>
                  </a:ext>
                </a:extLst>
              </a:tr>
              <a:tr h="444332">
                <a:tc>
                  <a:txBody>
                    <a:bodyPr/>
                    <a:lstStyle/>
                    <a:p>
                      <a:r>
                        <a:rPr lang="en-US" dirty="0" smtClean="0"/>
                        <a:t>MCM MAI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$548,988.77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29,693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$775.41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$18.49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391067"/>
                  </a:ext>
                </a:extLst>
              </a:tr>
              <a:tr h="444332">
                <a:tc>
                  <a:txBody>
                    <a:bodyPr/>
                    <a:lstStyle/>
                    <a:p>
                      <a:r>
                        <a:rPr lang="en-US" dirty="0" smtClean="0"/>
                        <a:t>Mental Health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$186,568.51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$1,760.08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$221.87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6782734"/>
                  </a:ext>
                </a:extLst>
              </a:tr>
              <a:tr h="444332">
                <a:tc>
                  <a:txBody>
                    <a:bodyPr/>
                    <a:lstStyle/>
                    <a:p>
                      <a:r>
                        <a:rPr lang="en-US" dirty="0" smtClean="0"/>
                        <a:t>Oral Health Care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$372,524.06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2,449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$617.78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$152.11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47728"/>
                  </a:ext>
                </a:extLst>
              </a:tr>
              <a:tr h="444332">
                <a:tc>
                  <a:txBody>
                    <a:bodyPr/>
                    <a:lstStyle/>
                    <a:p>
                      <a:r>
                        <a:rPr lang="en-US" dirty="0" smtClean="0"/>
                        <a:t>Outpatient/Ambulatory</a:t>
                      </a:r>
                      <a:r>
                        <a:rPr lang="en-US" baseline="0" dirty="0" smtClean="0"/>
                        <a:t> Health Services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$209,134.42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$515.11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$118.36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1250268"/>
                  </a:ext>
                </a:extLst>
              </a:tr>
              <a:tr h="504893">
                <a:tc>
                  <a:txBody>
                    <a:bodyPr/>
                    <a:lstStyle/>
                    <a:p>
                      <a:r>
                        <a:rPr lang="en-US" dirty="0" smtClean="0"/>
                        <a:t>Specialty Outpatient Medical Care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$345,571.62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$1,677.53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$466.36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42427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89173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9B2D1F"/>
      </a:accent1>
      <a:accent2>
        <a:srgbClr val="FF0000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0070C0"/>
      </a:hlink>
      <a:folHlink>
        <a:srgbClr val="0070C0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56E096F77E7F741AC04C5F29E17756A" ma:contentTypeVersion="4" ma:contentTypeDescription="Create a new document." ma:contentTypeScope="" ma:versionID="d5b3821bfd6106166329df08fdbc891a">
  <xsd:schema xmlns:xsd="http://www.w3.org/2001/XMLSchema" xmlns:xs="http://www.w3.org/2001/XMLSchema" xmlns:p="http://schemas.microsoft.com/office/2006/metadata/properties" xmlns:ns2="2c0a287c-2cfe-48a6-8384-085034255611" targetNamespace="http://schemas.microsoft.com/office/2006/metadata/properties" ma:root="true" ma:fieldsID="6d2d3bf2256971b1db6aea72afff2e42" ns2:_="">
    <xsd:import namespace="2c0a287c-2cfe-48a6-8384-085034255611"/>
    <xsd:element name="properties">
      <xsd:complexType>
        <xsd:sequence>
          <xsd:element name="documentManagement">
            <xsd:complexType>
              <xsd:all>
                <xsd:element ref="ns2:Category" minOccurs="0"/>
                <xsd:element ref="ns2:Yea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0a287c-2cfe-48a6-8384-085034255611" elementFormDefault="qualified">
    <xsd:import namespace="http://schemas.microsoft.com/office/2006/documentManagement/types"/>
    <xsd:import namespace="http://schemas.microsoft.com/office/infopath/2007/PartnerControls"/>
    <xsd:element name="Category" ma:index="8" nillable="true" ma:displayName="Category" ma:default="Other" ma:description="The PDF Category." ma:format="Dropdown" ma:internalName="Category">
      <xsd:simpleType>
        <xsd:restriction base="dms:Choice">
          <xsd:enumeration value="Newsletter"/>
          <xsd:enumeration value="Calendar"/>
          <xsd:enumeration value="Meeting Minutes"/>
          <xsd:enumeration value="Comprehensive Needs Assessment"/>
          <xsd:enumeration value="Comprehensive Plans"/>
          <xsd:enumeration value="Research Projects"/>
          <xsd:enumeration value="Quality Management"/>
          <xsd:enumeration value="The Redbook"/>
          <xsd:enumeration value="Member Services"/>
          <xsd:enumeration value="Provider Manual"/>
          <xsd:enumeration value="Local Pharmacy RFP"/>
          <xsd:enumeration value="Other"/>
        </xsd:restriction>
      </xsd:simpleType>
    </xsd:element>
    <xsd:element name="Year" ma:index="9" nillable="true" ma:displayName="Year" ma:description="The year of the newsletter or other document. (Not required.)" ma:internalName="Yea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2c0a287c-2cfe-48a6-8384-085034255611" xsi:nil="true"/>
    <Category xmlns="2c0a287c-2cfe-48a6-8384-085034255611">Other</Category>
  </documentManagement>
</p:properties>
</file>

<file path=customXml/itemProps1.xml><?xml version="1.0" encoding="utf-8"?>
<ds:datastoreItem xmlns:ds="http://schemas.openxmlformats.org/officeDocument/2006/customXml" ds:itemID="{59C6B31B-C4DE-4402-8673-489283432A2F}"/>
</file>

<file path=customXml/itemProps2.xml><?xml version="1.0" encoding="utf-8"?>
<ds:datastoreItem xmlns:ds="http://schemas.openxmlformats.org/officeDocument/2006/customXml" ds:itemID="{6C5540ED-26B2-40A4-97FB-3056079DBB44}"/>
</file>

<file path=customXml/itemProps3.xml><?xml version="1.0" encoding="utf-8"?>
<ds:datastoreItem xmlns:ds="http://schemas.openxmlformats.org/officeDocument/2006/customXml" ds:itemID="{40C0C3F1-1DD1-4EFF-8652-A6424DD3A794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747</TotalTime>
  <Words>1481</Words>
  <Application>Microsoft Office PowerPoint</Application>
  <PresentationFormat>Widescreen</PresentationFormat>
  <Paragraphs>436</Paragraphs>
  <Slides>45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9" baseType="lpstr">
      <vt:lpstr>Arial</vt:lpstr>
      <vt:lpstr>Calibri</vt:lpstr>
      <vt:lpstr>Calibri Light</vt:lpstr>
      <vt:lpstr>Office Theme</vt:lpstr>
      <vt:lpstr>Palm Beach County Ryan White Part A GY 19 Service Utilization/Cost Summary </vt:lpstr>
      <vt:lpstr>GY 19 Grant Award Overview </vt:lpstr>
      <vt:lpstr>GY 19 Grant Expenditure Overview</vt:lpstr>
      <vt:lpstr>GY 19 Award &amp; Expenditure Summary</vt:lpstr>
      <vt:lpstr>GY 19 Core Medical Services Expenditures  by service category</vt:lpstr>
      <vt:lpstr>GY 19 Core Medical Services Expenditures  by service category…cont.</vt:lpstr>
      <vt:lpstr>GY 19 Support Services Expenditures  by category</vt:lpstr>
      <vt:lpstr>Service Category Ordered by Expenditure</vt:lpstr>
      <vt:lpstr>Service Category cost per unit</vt:lpstr>
      <vt:lpstr>Service Category cost per unit…cont.</vt:lpstr>
      <vt:lpstr>Service Category cost per unit…cont.</vt:lpstr>
      <vt:lpstr>Service Category cost per unit…cont.</vt:lpstr>
      <vt:lpstr>Service Category Ordered by Persons Served</vt:lpstr>
      <vt:lpstr>Service Category Ordered by Cost/Person</vt:lpstr>
      <vt:lpstr>Service Category Ordered by Cost/Unit</vt:lpstr>
      <vt:lpstr>5 Year Trend Analysis  GY 15 – GY 19</vt:lpstr>
      <vt:lpstr>5 Year Trends-RW Funding</vt:lpstr>
      <vt:lpstr>5 Year Trends-Persons Served</vt:lpstr>
      <vt:lpstr>5 Year Trends-Persons Served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</vt:lpstr>
      <vt:lpstr>5 Year Trends-Cost/Person by Service Category Summary</vt:lpstr>
      <vt:lpstr>5 Year Trends-Cost/Person by Service Category Summary</vt:lpstr>
      <vt:lpstr>5 Year Trends-Cost/Person by Service Category Summary</vt:lpstr>
      <vt:lpstr>5 Year Trends-Cost/Person by Service Category Summary</vt:lpstr>
      <vt:lpstr>5 Year Trends-Cost/Person by Service Category Ordered by Percent Increase</vt:lpstr>
    </vt:vector>
  </TitlesOfParts>
  <Company>Palm Beach County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Palm Beach County Ryan White Part A GY 18 Service Utilization/Cost Summary Report   </dc:title>
  <dc:creator>Dr. Casey Messer</dc:creator>
  <cp:lastModifiedBy>Dr. Casey Messer</cp:lastModifiedBy>
  <cp:revision>118</cp:revision>
  <cp:lastPrinted>2019-06-24T16:33:11Z</cp:lastPrinted>
  <dcterms:created xsi:type="dcterms:W3CDTF">2019-06-24T13:43:34Z</dcterms:created>
  <dcterms:modified xsi:type="dcterms:W3CDTF">2020-06-19T08:06:22Z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0x010100D56E096F77E7F741AC04C5F29E17756A</vt:lpwstr>
  </property>
  <property fmtid="{D5CDD505-2E9C-101B-9397-08002B2CF9AE}" pid="3" name="Order">
    <vt:r8>66200</vt:r8>
  </property>
  <property fmtid="{D5CDD505-2E9C-101B-9397-08002B2CF9AE}" pid="4" name="xd_Signature">
    <vt:bool>false</vt:bool>
  </property>
  <property fmtid="{D5CDD505-2E9C-101B-9397-08002B2CF9AE}" pid="6" name="xd_ProgID">
    <vt:lpwstr/>
  </property>
  <property fmtid="{D5CDD505-2E9C-101B-9397-08002B2CF9AE}" pid="7" name="SharedWithUsers">
    <vt:lpwstr/>
  </property>
  <property fmtid="{D5CDD505-2E9C-101B-9397-08002B2CF9AE}" pid="8" name="_SourceUrl">
    <vt:lpwstr/>
  </property>
  <property fmtid="{D5CDD505-2E9C-101B-9397-08002B2CF9AE}" pid="9" name="_SharedFileIndex">
    <vt:lpwstr/>
  </property>
  <property fmtid="{D5CDD505-2E9C-101B-9397-08002B2CF9AE}" pid="10" name="TemplateUrl">
    <vt:lpwstr/>
  </property>
</Properties>
</file>