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3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1.xml" ContentType="application/vnd.openxmlformats-officedocument.theme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48" r:id="rId1"/>
  </p:sldMasterIdLst>
  <p:sldIdLst>
    <p:sldId id="264" r:id="rId2"/>
    <p:sldId id="265" r:id="rId3"/>
    <p:sldId id="266" r:id="rId4"/>
  </p:sldIdLst>
  <p:sldSz cx="12192000" cy="6858000"/>
  <p:notesSz cx="7010400" cy="92964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33" autoAdjust="0"/>
    <p:restoredTop sz="94660"/>
  </p:normalViewPr>
  <p:slideViewPr>
    <p:cSldViewPr snapToGrid="0" showGuides="1">
      <p:cViewPr varScale="1">
        <p:scale>
          <a:sx n="80" d="100"/>
          <a:sy n="80" d="100"/>
        </p:scale>
        <p:origin x="58" y="211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11" Type="http://schemas.openxmlformats.org/officeDocument/2006/relationships/customXml" Target="../customXml/item3.xml"/><Relationship Id="rId5" Type="http://schemas.openxmlformats.org/officeDocument/2006/relationships/presProps" Target="presProps.xml"/><Relationship Id="rId10" Type="http://schemas.openxmlformats.org/officeDocument/2006/relationships/customXml" Target="../customXml/item2.xml"/><Relationship Id="rId4" Type="http://schemas.openxmlformats.org/officeDocument/2006/relationships/slide" Target="slides/slide3.xml"/><Relationship Id="rId9" Type="http://schemas.openxmlformats.org/officeDocument/2006/relationships/customXml" Target="../customXml/item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1012" y="609601"/>
            <a:ext cx="8676222" cy="3200400"/>
          </a:xfrm>
        </p:spPr>
        <p:txBody>
          <a:bodyPr anchor="b">
            <a:normAutofit/>
          </a:bodyPr>
          <a:lstStyle>
            <a:lvl1pPr algn="ctr">
              <a:defRPr sz="4800">
                <a:effectLst>
                  <a:glow rad="38100">
                    <a:schemeClr val="bg1">
                      <a:lumMod val="65000"/>
                      <a:lumOff val="35000"/>
                      <a:alpha val="50000"/>
                    </a:schemeClr>
                  </a:glow>
                  <a:outerShdw blurRad="28575" dist="31750" dir="132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51012" y="3886200"/>
            <a:ext cx="8676222" cy="1905000"/>
          </a:xfrm>
        </p:spPr>
        <p:txBody>
          <a:bodyPr anchor="t">
            <a:normAutofit/>
          </a:bodyPr>
          <a:lstStyle>
            <a:lvl1pPr marL="0" indent="0" algn="ctr">
              <a:buNone/>
              <a:defRPr sz="21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4732865"/>
            <a:ext cx="9906000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979612" y="932112"/>
            <a:ext cx="8225944" cy="3164976"/>
          </a:xfrm>
          <a:prstGeom prst="roundRect">
            <a:avLst>
              <a:gd name="adj" fmla="val 4380"/>
            </a:avLst>
          </a:prstGeo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3" y="5299603"/>
            <a:ext cx="9906000" cy="493712"/>
          </a:xfrm>
        </p:spPr>
        <p:txBody>
          <a:bodyPr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3124199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674812" y="3352800"/>
            <a:ext cx="883920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buNone/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3308581"/>
            <a:ext cx="9906000" cy="14688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0" y="4777381"/>
            <a:ext cx="9906001" cy="860400"/>
          </a:xfrm>
        </p:spPr>
        <p:txBody>
          <a:bodyPr vert="horz" lIns="91440" tIns="45720" rIns="91440" bIns="45720" rtlCol="0" anchor="t">
            <a:normAutofit/>
          </a:bodyPr>
          <a:lstStyle>
            <a:lvl1pPr>
              <a:defRPr lang="en-US"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pPr marL="0" lvl="0" indent="0"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Box 13"/>
          <p:cNvSpPr txBox="1"/>
          <p:nvPr/>
        </p:nvSpPr>
        <p:spPr>
          <a:xfrm>
            <a:off x="836612" y="786824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/>
            <a:r>
              <a:rPr lang="en-US" sz="8000" dirty="0">
                <a:solidFill>
                  <a:schemeClr val="accent1"/>
                </a:solidFill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437812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accent1"/>
                </a:solidFill>
              </a:rPr>
              <a:t>”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6213" y="609601"/>
            <a:ext cx="9296398" cy="2743199"/>
          </a:xfrm>
        </p:spPr>
        <p:txBody>
          <a:bodyPr anchor="ctr">
            <a:normAutofit/>
          </a:bodyPr>
          <a:lstStyle>
            <a:lvl1pPr algn="l">
              <a:defRPr sz="3200" b="0" cap="all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886200"/>
            <a:ext cx="9906000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775200"/>
            <a:ext cx="9906000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2" y="609601"/>
            <a:ext cx="990599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141412" y="3505200"/>
            <a:ext cx="99060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all" dirty="0">
                <a:ln w="3175" cmpd="sng">
                  <a:noFill/>
                </a:ln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 smtClean="0"/>
              <a:t>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1" y="4343400"/>
            <a:ext cx="990600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836898" y="609599"/>
            <a:ext cx="2210514" cy="518160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141412" y="609600"/>
            <a:ext cx="7543800" cy="5181600"/>
          </a:xfrm>
        </p:spPr>
        <p:txBody>
          <a:bodyPr vert="eaVert" anchor="t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1013" y="3308581"/>
            <a:ext cx="8686800" cy="1468800"/>
          </a:xfrm>
        </p:spPr>
        <p:txBody>
          <a:bodyPr anchor="b"/>
          <a:lstStyle>
            <a:lvl1pPr algn="r">
              <a:defRPr sz="4000" b="0" cap="all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51011" y="4777381"/>
            <a:ext cx="8686801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2000">
                <a:gradFill flip="none" rotWithShape="1">
                  <a:gsLst>
                    <a:gs pos="0">
                      <a:schemeClr val="tx1"/>
                    </a:gs>
                    <a:gs pos="100000">
                      <a:schemeClr val="tx1">
                        <a:lumMod val="75000"/>
                      </a:schemeClr>
                    </a:gs>
                  </a:gsLst>
                  <a:lin ang="5400000" scaled="0"/>
                  <a:tileRect/>
                </a:gra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141412" y="2666999"/>
            <a:ext cx="4876800" cy="3124201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0612" y="2667000"/>
            <a:ext cx="4876800" cy="3124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29280" y="2658533"/>
            <a:ext cx="4588931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41412" y="3243262"/>
            <a:ext cx="4876800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443133" y="2667000"/>
            <a:ext cx="4604280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0612" y="3243262"/>
            <a:ext cx="4876801" cy="2547937"/>
          </a:xfrm>
        </p:spPr>
        <p:txBody>
          <a:bodyPr anchor="t">
            <a:normAutofit/>
          </a:bodyPr>
          <a:lstStyle>
            <a:lvl1pPr>
              <a:defRPr sz="1800"/>
            </a:lvl1pPr>
            <a:lvl2pPr>
              <a:defRPr sz="1600"/>
            </a:lvl2pPr>
            <a:lvl3pPr>
              <a:defRPr sz="140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3549121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03812" y="609601"/>
            <a:ext cx="5943601" cy="5181600"/>
          </a:xfrm>
        </p:spPr>
        <p:txBody>
          <a:bodyPr anchor="ctr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3549121" cy="182880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1600200"/>
            <a:ext cx="5334001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433733" y="-18288"/>
            <a:ext cx="3276599" cy="6903720"/>
          </a:xfrm>
          <a:ln w="38100">
            <a:gradFill flip="none" rotWithShape="1">
              <a:gsLst>
                <a:gs pos="0">
                  <a:schemeClr val="bg2"/>
                </a:gs>
                <a:gs pos="100000">
                  <a:schemeClr val="bg2">
                    <a:lumMod val="75000"/>
                  </a:schemeClr>
                </a:gs>
              </a:gsLst>
              <a:lin ang="5400000" scaled="0"/>
              <a:tileRect/>
            </a:gradFill>
          </a:ln>
          <a:effectLst>
            <a:innerShdw blurRad="57150" dist="38100" dir="1080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411" y="2971800"/>
            <a:ext cx="5334001" cy="1828800"/>
          </a:xfrm>
        </p:spPr>
        <p:txBody>
          <a:bodyPr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399212" y="5883275"/>
            <a:ext cx="914400" cy="365125"/>
          </a:xfrm>
        </p:spPr>
        <p:txBody>
          <a:bodyPr/>
          <a:lstStyle/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1141412" y="5883275"/>
            <a:ext cx="5105400" cy="3651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0742612" y="5883275"/>
            <a:ext cx="322567" cy="365125"/>
          </a:xfrm>
        </p:spPr>
        <p:txBody>
          <a:bodyPr/>
          <a:lstStyle/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141413" y="609600"/>
            <a:ext cx="9905998" cy="1905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1413" y="2666999"/>
            <a:ext cx="9905998" cy="31242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837612" y="5883275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B61BEF0D-F0BB-DE4B-95CE-6DB70DBA9567}" type="datetimeFigureOut">
              <a:rPr lang="en-US" dirty="0"/>
              <a:pPr/>
              <a:t>5/17/2022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41412" y="5883275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514012" y="5883275"/>
            <a:ext cx="5511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="1" i="0">
                <a:solidFill>
                  <a:schemeClr val="tx1">
                    <a:lumMod val="75000"/>
                  </a:schemeClr>
                </a:solidFill>
                <a:effectLst>
                  <a:outerShdw blurRad="50800" dist="38100" dir="2700000" algn="tl" rotWithShape="0">
                    <a:srgbClr val="000000">
                      <a:alpha val="43000"/>
                    </a:srgbClr>
                  </a:outerShdw>
                </a:effectLst>
                <a:latin typeface="+mn-lt"/>
              </a:defRPr>
            </a:lvl1pPr>
          </a:lstStyle>
          <a:p>
            <a:fld id="{D57F1E4F-1CFF-5643-939E-217C01CDF565}" type="slidenum">
              <a:rPr lang="en-US" dirty="0"/>
              <a:pPr/>
              <a:t>‹#›</a:t>
            </a:fld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61" r:id="rId9"/>
    <p:sldLayoutId id="2147483657" r:id="rId10"/>
    <p:sldLayoutId id="2147483663" r:id="rId11"/>
    <p:sldLayoutId id="2147483664" r:id="rId12"/>
    <p:sldLayoutId id="2147483665" r:id="rId13"/>
    <p:sldLayoutId id="2147483666" r:id="rId14"/>
    <p:sldLayoutId id="2147483667" r:id="rId15"/>
    <p:sldLayoutId id="2147483658" r:id="rId16"/>
    <p:sldLayoutId id="214748365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 cap="all">
          <a:ln w="3175" cmpd="sng">
            <a:noFill/>
          </a:ln>
          <a:gradFill flip="none" rotWithShape="1">
            <a:gsLst>
              <a:gs pos="0">
                <a:schemeClr val="tx1"/>
              </a:gs>
              <a:gs pos="100000">
                <a:schemeClr val="tx1">
                  <a:lumMod val="6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65000"/>
                <a:lumOff val="35000"/>
                <a:alpha val="40000"/>
              </a:schemeClr>
            </a:glow>
            <a:outerShdw blurRad="28575" dist="38100" dir="1404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20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8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6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4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100000"/>
        <a:buFont typeface="Arial"/>
        <a:buChar char="•"/>
        <a:defRPr sz="1200" kern="1200" cap="small">
          <a:gradFill flip="none" rotWithShape="1">
            <a:gsLst>
              <a:gs pos="0">
                <a:schemeClr val="tx1"/>
              </a:gs>
              <a:gs pos="100000">
                <a:schemeClr val="tx1">
                  <a:lumMod val="75000"/>
                </a:schemeClr>
              </a:gs>
            </a:gsLst>
            <a:lin ang="5580000" scaled="0"/>
            <a:tileRect/>
          </a:gradFill>
          <a:effectLst>
            <a:glow rad="38100">
              <a:schemeClr val="bg1">
                <a:lumMod val="50000"/>
                <a:lumOff val="50000"/>
                <a:alpha val="20000"/>
              </a:schemeClr>
            </a:glow>
            <a:outerShdw blurRad="44450" dist="12700" dir="13860000" algn="tl" rotWithShape="0">
              <a:srgbClr val="000000">
                <a:alpha val="20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065" y="778298"/>
            <a:ext cx="11717866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 smtClean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Original 10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year plan   -   over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140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projects  ($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77.6m)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Amended (1/4/22) plan   -   ($94.5m)</a:t>
            </a:r>
          </a:p>
          <a:p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First 6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years   -  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78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projects 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($50m)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Completed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to date   -  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50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projects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 ($31m)</a:t>
            </a:r>
          </a:p>
          <a:p>
            <a:pPr lvl="1"/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(Comprising approx. 300 lane miles)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Typical project scope: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	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		</a:t>
            </a:r>
          </a:p>
          <a:p>
            <a:pPr marL="2743200" lvl="5" indent="-4572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Milling and paving</a:t>
            </a:r>
          </a:p>
          <a:p>
            <a:pPr marL="2743200" lvl="5" indent="-4572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Restriping</a:t>
            </a: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743200" lvl="5" indent="-4572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Updating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curb cut ramps to latest ADA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standards</a:t>
            </a: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743200" lvl="5" indent="-4572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Replacing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loop detection systems</a:t>
            </a:r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452032" y="148471"/>
            <a:ext cx="9287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IST RESURFACING </a:t>
            </a:r>
            <a:endParaRPr lang="en-US" sz="4000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" r="6730" b="15376"/>
          <a:stretch/>
        </p:blipFill>
        <p:spPr bwMode="auto">
          <a:xfrm>
            <a:off x="9222058" y="672928"/>
            <a:ext cx="2514600" cy="2096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2674145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7067" y="1117601"/>
            <a:ext cx="11717866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Original 10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year plan   -  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27 projects  ($43.4m)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Amended (1/4/22) plan   -   24 projects  ($89m)</a:t>
            </a:r>
          </a:p>
          <a:p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First 6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years   -  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21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projects   </a:t>
            </a:r>
            <a:endParaRPr lang="en-US" sz="2400" dirty="0" smtClean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Completed to date   -   2 projects  ($1.65m)</a:t>
            </a:r>
          </a:p>
          <a:p>
            <a:endParaRPr lang="en-US" sz="2400" dirty="0" smtClean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Under Construction  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-  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3 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projects    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($7.4m)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Under Design  -  16 projects 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Project scopes:</a:t>
            </a:r>
            <a:r>
              <a:rPr lang="en-US" sz="2400" dirty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	</a:t>
            </a: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		</a:t>
            </a:r>
          </a:p>
          <a:p>
            <a:pPr marL="2743200" lvl="5" indent="-4572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Replace bridge with box culvert</a:t>
            </a:r>
          </a:p>
          <a:p>
            <a:pPr marL="2743200" lvl="5" indent="-4572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Rehab existing bridge structure</a:t>
            </a:r>
          </a:p>
          <a:p>
            <a:pPr marL="2743200" lvl="5" indent="-457200">
              <a:buFont typeface="Wingdings" panose="05000000000000000000" pitchFamily="2" charset="2"/>
              <a:buChar char="v"/>
            </a:pPr>
            <a:r>
              <a:rPr lang="en-US" sz="2400" dirty="0" smtClean="0"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</a:effectLst>
              </a:rPr>
              <a:t>Replace bridge</a:t>
            </a:r>
            <a:endParaRPr lang="en-US" sz="2400" dirty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marL="2743200" lvl="5" indent="-457200">
              <a:buFont typeface="Wingdings" panose="05000000000000000000" pitchFamily="2" charset="2"/>
              <a:buChar char="v"/>
            </a:pPr>
            <a:endParaRPr lang="en-US" sz="2400" dirty="0" smtClean="0">
              <a:effectLst>
                <a:glow rad="38100">
                  <a:schemeClr val="bg1">
                    <a:lumMod val="65000"/>
                    <a:lumOff val="35000"/>
                    <a:alpha val="40000"/>
                  </a:schemeClr>
                </a:glow>
              </a:effectLst>
            </a:endParaRPr>
          </a:p>
          <a:p>
            <a:pPr lvl="5"/>
            <a:endParaRPr lang="en-US" sz="2400" dirty="0"/>
          </a:p>
        </p:txBody>
      </p:sp>
      <p:sp>
        <p:nvSpPr>
          <p:cNvPr id="2" name="TextBox 1"/>
          <p:cNvSpPr txBox="1"/>
          <p:nvPr/>
        </p:nvSpPr>
        <p:spPr>
          <a:xfrm>
            <a:off x="1452033" y="237066"/>
            <a:ext cx="9287933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 smtClean="0">
                <a:latin typeface="Segoe UI Black" panose="020B0A02040204020203" pitchFamily="34" charset="0"/>
                <a:ea typeface="Segoe UI Black" panose="020B0A02040204020203" pitchFamily="34" charset="0"/>
              </a:rPr>
              <a:t>IST BRIDGES </a:t>
            </a:r>
            <a:endParaRPr lang="en-US" sz="4000" b="1" dirty="0">
              <a:latin typeface="Segoe UI Black" panose="020B0A02040204020203" pitchFamily="34" charset="0"/>
              <a:ea typeface="Segoe UI Black" panose="020B0A02040204020203" pitchFamily="34" charset="0"/>
            </a:endParaRPr>
          </a:p>
        </p:txBody>
      </p:sp>
      <p:pic>
        <p:nvPicPr>
          <p:cNvPr id="5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" r="6730" b="15376"/>
          <a:stretch/>
        </p:blipFill>
        <p:spPr bwMode="auto">
          <a:xfrm>
            <a:off x="9065941" y="677981"/>
            <a:ext cx="2514600" cy="2096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1654265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/>
          <p:nvPr/>
        </p:nvSpPr>
        <p:spPr>
          <a:xfrm>
            <a:off x="2922166" y="5332412"/>
            <a:ext cx="6169446" cy="507246"/>
          </a:xfrm>
          <a:prstGeom prst="rect">
            <a:avLst/>
          </a:prstGeom>
          <a:noFill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extBox 1"/>
          <p:cNvSpPr txBox="1">
            <a:spLocks noChangeArrowheads="1"/>
          </p:cNvSpPr>
          <p:nvPr/>
        </p:nvSpPr>
        <p:spPr bwMode="auto">
          <a:xfrm>
            <a:off x="1868300" y="364215"/>
            <a:ext cx="7888698" cy="70788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4000" b="1" dirty="0">
                <a:solidFill>
                  <a:schemeClr val="tx2"/>
                </a:solidFill>
                <a:latin typeface="Segoe UI Black" panose="020B0A02040204020203" pitchFamily="34" charset="0"/>
                <a:ea typeface="Segoe UI Black" panose="020B0A02040204020203" pitchFamily="34" charset="0"/>
                <a:cs typeface="+mj-cs"/>
              </a:rPr>
              <a:t>Engineering Sales Tax Projects</a:t>
            </a:r>
          </a:p>
        </p:txBody>
      </p:sp>
      <p:sp>
        <p:nvSpPr>
          <p:cNvPr id="3" name="TextBox 3"/>
          <p:cNvSpPr txBox="1">
            <a:spLocks noChangeArrowheads="1"/>
          </p:cNvSpPr>
          <p:nvPr/>
        </p:nvSpPr>
        <p:spPr bwMode="auto">
          <a:xfrm>
            <a:off x="627017" y="1420762"/>
            <a:ext cx="88551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Bridges				</a:t>
            </a:r>
            <a:r>
              <a:rPr lang="en-US" altLang="en-US" sz="1800" dirty="0" smtClean="0">
                <a:latin typeface="+mn-lt"/>
              </a:rPr>
              <a:t>			$ </a:t>
            </a:r>
            <a:r>
              <a:rPr lang="en-US" altLang="en-US" sz="1800" dirty="0">
                <a:latin typeface="+mn-lt"/>
              </a:rPr>
              <a:t>43.4 m </a:t>
            </a:r>
            <a:r>
              <a:rPr lang="en-US" altLang="en-US" sz="1800" dirty="0">
                <a:latin typeface="+mn-lt"/>
              </a:rPr>
              <a:t>  </a:t>
            </a:r>
            <a:r>
              <a:rPr lang="en-US" altLang="en-US" sz="1800" dirty="0">
                <a:latin typeface="+mn-lt"/>
              </a:rPr>
              <a:t>(27</a:t>
            </a:r>
            <a:r>
              <a:rPr lang="en-US" altLang="en-US" sz="1800" dirty="0" smtClean="0">
                <a:latin typeface="+mn-lt"/>
              </a:rPr>
              <a:t>)			$ 89.0 m   (24)</a:t>
            </a:r>
            <a:endParaRPr lang="en-US" altLang="en-US" sz="1800" dirty="0">
              <a:latin typeface="+mn-lt"/>
            </a:endParaRPr>
          </a:p>
        </p:txBody>
      </p:sp>
      <p:sp>
        <p:nvSpPr>
          <p:cNvPr id="4" name="TextBox 4"/>
          <p:cNvSpPr txBox="1">
            <a:spLocks noChangeArrowheads="1"/>
          </p:cNvSpPr>
          <p:nvPr/>
        </p:nvSpPr>
        <p:spPr bwMode="auto">
          <a:xfrm>
            <a:off x="627017" y="1816049"/>
            <a:ext cx="88551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>
                <a:latin typeface="+mn-lt"/>
              </a:rPr>
              <a:t>Roads (</a:t>
            </a:r>
            <a:r>
              <a:rPr lang="en-US" altLang="en-US" sz="1800" dirty="0">
                <a:latin typeface="+mn-lt"/>
              </a:rPr>
              <a:t>Resurfacing)</a:t>
            </a:r>
            <a:r>
              <a:rPr lang="en-US" altLang="en-US" sz="1800" dirty="0">
                <a:latin typeface="+mn-lt"/>
              </a:rPr>
              <a:t>	</a:t>
            </a:r>
            <a:r>
              <a:rPr lang="en-US" altLang="en-US" sz="1800" dirty="0">
                <a:latin typeface="+mn-lt"/>
              </a:rPr>
              <a:t>	</a:t>
            </a:r>
            <a:r>
              <a:rPr lang="en-US" altLang="en-US" sz="1800" dirty="0" smtClean="0">
                <a:latin typeface="+mn-lt"/>
              </a:rPr>
              <a:t>		$ </a:t>
            </a:r>
            <a:r>
              <a:rPr lang="en-US" altLang="en-US" sz="1800" dirty="0">
                <a:latin typeface="+mn-lt"/>
              </a:rPr>
              <a:t>77.6 m   </a:t>
            </a:r>
            <a:r>
              <a:rPr lang="en-US" altLang="en-US" sz="1800" dirty="0">
                <a:latin typeface="+mn-lt"/>
              </a:rPr>
              <a:t>(</a:t>
            </a:r>
            <a:r>
              <a:rPr lang="en-US" altLang="en-US" sz="1800" dirty="0">
                <a:latin typeface="+mn-lt"/>
              </a:rPr>
              <a:t>121</a:t>
            </a:r>
            <a:r>
              <a:rPr lang="en-US" altLang="en-US" sz="1800" dirty="0" smtClean="0">
                <a:latin typeface="+mn-lt"/>
              </a:rPr>
              <a:t>)			$ 96.0 m   (117)</a:t>
            </a:r>
            <a:endParaRPr lang="en-US" altLang="en-US" sz="1800" dirty="0">
              <a:latin typeface="+mn-lt"/>
            </a:endParaRPr>
          </a:p>
        </p:txBody>
      </p:sp>
      <p:sp>
        <p:nvSpPr>
          <p:cNvPr id="5" name="TextBox 5"/>
          <p:cNvSpPr txBox="1">
            <a:spLocks noChangeArrowheads="1"/>
          </p:cNvSpPr>
          <p:nvPr/>
        </p:nvSpPr>
        <p:spPr bwMode="auto">
          <a:xfrm>
            <a:off x="627017" y="2193874"/>
            <a:ext cx="863287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Roads (Restriping)	</a:t>
            </a:r>
            <a:r>
              <a:rPr lang="en-US" altLang="en-US" sz="1800" dirty="0">
                <a:latin typeface="+mn-lt"/>
              </a:rPr>
              <a:t>         	</a:t>
            </a:r>
            <a:r>
              <a:rPr lang="en-US" altLang="en-US" sz="1800" dirty="0" smtClean="0">
                <a:latin typeface="+mn-lt"/>
              </a:rPr>
              <a:t>	$ </a:t>
            </a:r>
            <a:r>
              <a:rPr lang="en-US" altLang="en-US" sz="1800" dirty="0">
                <a:latin typeface="+mn-lt"/>
              </a:rPr>
              <a:t>9.0 m     </a:t>
            </a:r>
            <a:r>
              <a:rPr lang="en-US" altLang="en-US" sz="1800" dirty="0">
                <a:latin typeface="+mn-lt"/>
              </a:rPr>
              <a:t>(</a:t>
            </a:r>
            <a:r>
              <a:rPr lang="en-US" altLang="en-US" sz="1800" dirty="0">
                <a:latin typeface="+mn-lt"/>
              </a:rPr>
              <a:t>many</a:t>
            </a:r>
            <a:r>
              <a:rPr lang="en-US" altLang="en-US" sz="1800" dirty="0" smtClean="0">
                <a:latin typeface="+mn-lt"/>
              </a:rPr>
              <a:t>)		no change</a:t>
            </a:r>
            <a:endParaRPr lang="en-US" altLang="en-US" sz="1800" dirty="0">
              <a:latin typeface="+mn-lt"/>
            </a:endParaRPr>
          </a:p>
        </p:txBody>
      </p:sp>
      <p:sp>
        <p:nvSpPr>
          <p:cNvPr id="6" name="TextBox 8"/>
          <p:cNvSpPr txBox="1">
            <a:spLocks noChangeArrowheads="1"/>
          </p:cNvSpPr>
          <p:nvPr/>
        </p:nvSpPr>
        <p:spPr bwMode="auto">
          <a:xfrm>
            <a:off x="627017" y="2585987"/>
            <a:ext cx="877415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>
                <a:latin typeface="+mn-lt"/>
              </a:rPr>
              <a:t>Pathways 		          </a:t>
            </a:r>
            <a:r>
              <a:rPr lang="en-US" altLang="en-US" sz="1800" dirty="0">
                <a:latin typeface="+mn-lt"/>
              </a:rPr>
              <a:t>	</a:t>
            </a:r>
            <a:r>
              <a:rPr lang="en-US" altLang="en-US" sz="1800" dirty="0" smtClean="0">
                <a:latin typeface="+mn-lt"/>
              </a:rPr>
              <a:t>		$ </a:t>
            </a:r>
            <a:r>
              <a:rPr lang="en-US" altLang="en-US" sz="1800" dirty="0">
                <a:latin typeface="+mn-lt"/>
              </a:rPr>
              <a:t>5.0 m     </a:t>
            </a:r>
            <a:r>
              <a:rPr lang="en-US" altLang="en-US" sz="1800" dirty="0" smtClean="0">
                <a:latin typeface="+mn-lt"/>
              </a:rPr>
              <a:t>(</a:t>
            </a:r>
            <a:r>
              <a:rPr lang="en-US" altLang="en-US" sz="1800" dirty="0">
                <a:latin typeface="+mn-lt"/>
              </a:rPr>
              <a:t>8</a:t>
            </a:r>
            <a:r>
              <a:rPr lang="en-US" altLang="en-US" sz="1800" dirty="0" smtClean="0">
                <a:latin typeface="+mn-lt"/>
              </a:rPr>
              <a:t>)			$ 6.5 m     (3)</a:t>
            </a:r>
            <a:endParaRPr lang="en-US" altLang="en-US" sz="1800" dirty="0">
              <a:latin typeface="+mn-lt"/>
            </a:endParaRPr>
          </a:p>
        </p:txBody>
      </p:sp>
      <p:sp>
        <p:nvSpPr>
          <p:cNvPr id="7" name="TextBox 9"/>
          <p:cNvSpPr txBox="1">
            <a:spLocks noChangeArrowheads="1"/>
          </p:cNvSpPr>
          <p:nvPr/>
        </p:nvSpPr>
        <p:spPr bwMode="auto">
          <a:xfrm>
            <a:off x="627017" y="2976513"/>
            <a:ext cx="8855121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>
                <a:latin typeface="+mn-lt"/>
              </a:rPr>
              <a:t>Signals &amp; Signal Systems           </a:t>
            </a:r>
            <a:r>
              <a:rPr lang="en-US" altLang="en-US" sz="1800" dirty="0">
                <a:latin typeface="+mn-lt"/>
              </a:rPr>
              <a:t>	$ </a:t>
            </a:r>
            <a:r>
              <a:rPr lang="en-US" altLang="en-US" sz="1800" dirty="0">
                <a:latin typeface="+mn-lt"/>
              </a:rPr>
              <a:t>15.0 m   </a:t>
            </a:r>
            <a:r>
              <a:rPr lang="en-US" altLang="en-US" sz="1800" dirty="0" smtClean="0">
                <a:latin typeface="+mn-lt"/>
              </a:rPr>
              <a:t>(</a:t>
            </a:r>
            <a:r>
              <a:rPr lang="en-US" altLang="en-US" sz="1800" dirty="0">
                <a:latin typeface="+mn-lt"/>
              </a:rPr>
              <a:t>17</a:t>
            </a:r>
            <a:r>
              <a:rPr lang="en-US" altLang="en-US" sz="1800" dirty="0" smtClean="0">
                <a:latin typeface="+mn-lt"/>
              </a:rPr>
              <a:t>)			no change</a:t>
            </a:r>
            <a:endParaRPr lang="en-US" altLang="en-US" sz="1800" dirty="0">
              <a:latin typeface="+mn-lt"/>
            </a:endParaRPr>
          </a:p>
        </p:txBody>
      </p:sp>
      <p:sp>
        <p:nvSpPr>
          <p:cNvPr id="8" name="TextBox 11"/>
          <p:cNvSpPr txBox="1">
            <a:spLocks noChangeArrowheads="1"/>
          </p:cNvSpPr>
          <p:nvPr/>
        </p:nvSpPr>
        <p:spPr bwMode="auto">
          <a:xfrm>
            <a:off x="627017" y="3349574"/>
            <a:ext cx="8632871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>
                <a:latin typeface="+mn-lt"/>
              </a:rPr>
              <a:t>Street Lighting 		            </a:t>
            </a:r>
            <a:r>
              <a:rPr lang="en-US" altLang="en-US" sz="1800" dirty="0">
                <a:latin typeface="+mn-lt"/>
              </a:rPr>
              <a:t>	</a:t>
            </a:r>
            <a:r>
              <a:rPr lang="en-US" altLang="en-US" sz="1800" dirty="0" smtClean="0">
                <a:latin typeface="+mn-lt"/>
              </a:rPr>
              <a:t>	$ </a:t>
            </a:r>
            <a:r>
              <a:rPr lang="en-US" altLang="en-US" sz="1800" dirty="0">
                <a:latin typeface="+mn-lt"/>
              </a:rPr>
              <a:t>12.0 m   </a:t>
            </a:r>
            <a:r>
              <a:rPr lang="en-US" altLang="en-US" sz="1800" dirty="0" smtClean="0">
                <a:latin typeface="+mn-lt"/>
              </a:rPr>
              <a:t>(</a:t>
            </a:r>
            <a:r>
              <a:rPr lang="en-US" altLang="en-US" sz="1800" dirty="0">
                <a:latin typeface="+mn-lt"/>
              </a:rPr>
              <a:t>many</a:t>
            </a:r>
            <a:r>
              <a:rPr lang="en-US" altLang="en-US" sz="1800" dirty="0" smtClean="0">
                <a:latin typeface="+mn-lt"/>
              </a:rPr>
              <a:t>)		no change</a:t>
            </a:r>
            <a:endParaRPr lang="en-US" altLang="en-US" sz="1800" dirty="0">
              <a:latin typeface="+mn-lt"/>
            </a:endParaRPr>
          </a:p>
        </p:txBody>
      </p:sp>
      <p:sp>
        <p:nvSpPr>
          <p:cNvPr id="9" name="TextBox 12"/>
          <p:cNvSpPr txBox="1">
            <a:spLocks noChangeArrowheads="1"/>
          </p:cNvSpPr>
          <p:nvPr/>
        </p:nvSpPr>
        <p:spPr bwMode="auto">
          <a:xfrm>
            <a:off x="627017" y="3746449"/>
            <a:ext cx="8774159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>
                <a:latin typeface="+mn-lt"/>
              </a:rPr>
              <a:t>CR 880 Canal Bank </a:t>
            </a:r>
            <a:r>
              <a:rPr lang="en-US" altLang="en-US" sz="1800" dirty="0">
                <a:latin typeface="+mn-lt"/>
              </a:rPr>
              <a:t>Stabilization	$ </a:t>
            </a:r>
            <a:r>
              <a:rPr lang="en-US" altLang="en-US" sz="1800" dirty="0">
                <a:latin typeface="+mn-lt"/>
              </a:rPr>
              <a:t>5.0 </a:t>
            </a:r>
            <a:r>
              <a:rPr lang="en-US" altLang="en-US" sz="1800" dirty="0" smtClean="0">
                <a:latin typeface="+mn-lt"/>
              </a:rPr>
              <a:t>m					no change</a:t>
            </a:r>
            <a:endParaRPr lang="en-US" altLang="en-US" sz="1800" dirty="0">
              <a:latin typeface="+mn-lt"/>
            </a:endParaRPr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627017" y="4136974"/>
            <a:ext cx="8855121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>
                <a:latin typeface="+mn-lt"/>
              </a:rPr>
              <a:t>Belvedere Road Canal </a:t>
            </a:r>
            <a:r>
              <a:rPr lang="en-US" altLang="en-US" sz="1800" dirty="0">
                <a:latin typeface="+mn-lt"/>
              </a:rPr>
              <a:t>Piping	$ </a:t>
            </a:r>
            <a:r>
              <a:rPr lang="en-US" altLang="en-US" sz="1800" dirty="0">
                <a:latin typeface="+mn-lt"/>
              </a:rPr>
              <a:t>1.0 </a:t>
            </a:r>
            <a:r>
              <a:rPr lang="en-US" altLang="en-US" sz="1800" dirty="0" smtClean="0">
                <a:latin typeface="+mn-lt"/>
              </a:rPr>
              <a:t>m					$ 1.4 m       </a:t>
            </a:r>
            <a:endParaRPr lang="en-US" altLang="en-US" sz="1800" dirty="0">
              <a:latin typeface="+mn-lt"/>
            </a:endParaRPr>
          </a:p>
        </p:txBody>
      </p:sp>
      <p:sp>
        <p:nvSpPr>
          <p:cNvPr id="11" name="TextBox 14"/>
          <p:cNvSpPr txBox="1">
            <a:spLocks noChangeArrowheads="1"/>
          </p:cNvSpPr>
          <p:nvPr/>
        </p:nvSpPr>
        <p:spPr bwMode="auto">
          <a:xfrm>
            <a:off x="627017" y="4529088"/>
            <a:ext cx="8774159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>
                <a:latin typeface="+mn-lt"/>
              </a:rPr>
              <a:t>Drainage (Pipe Repairs)	            </a:t>
            </a:r>
            <a:r>
              <a:rPr lang="en-US" altLang="en-US" sz="1800" dirty="0">
                <a:latin typeface="+mn-lt"/>
              </a:rPr>
              <a:t>	$ </a:t>
            </a:r>
            <a:r>
              <a:rPr lang="en-US" altLang="en-US" sz="1800" dirty="0">
                <a:latin typeface="+mn-lt"/>
              </a:rPr>
              <a:t>3.0 m      </a:t>
            </a:r>
            <a:r>
              <a:rPr lang="en-US" altLang="en-US" sz="1800" dirty="0">
                <a:latin typeface="+mn-lt"/>
              </a:rPr>
              <a:t> </a:t>
            </a:r>
            <a:r>
              <a:rPr lang="en-US" altLang="en-US" sz="1800" dirty="0">
                <a:latin typeface="+mn-lt"/>
              </a:rPr>
              <a:t>(4</a:t>
            </a:r>
            <a:r>
              <a:rPr lang="en-US" altLang="en-US" sz="1800" dirty="0" smtClean="0">
                <a:latin typeface="+mn-lt"/>
              </a:rPr>
              <a:t>)			no change</a:t>
            </a:r>
            <a:endParaRPr lang="en-US" altLang="en-US" sz="1800" dirty="0">
              <a:latin typeface="+mn-lt"/>
            </a:endParaRPr>
          </a:p>
        </p:txBody>
      </p:sp>
      <p:sp>
        <p:nvSpPr>
          <p:cNvPr id="12" name="TextBox 15"/>
          <p:cNvSpPr txBox="1">
            <a:spLocks noChangeArrowheads="1"/>
          </p:cNvSpPr>
          <p:nvPr/>
        </p:nvSpPr>
        <p:spPr bwMode="auto">
          <a:xfrm>
            <a:off x="627017" y="4898974"/>
            <a:ext cx="8774159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00000"/>
              </a:lnSpc>
              <a:spcBef>
                <a:spcPct val="0"/>
              </a:spcBef>
              <a:buNone/>
            </a:pPr>
            <a:r>
              <a:rPr lang="en-US" altLang="en-US" sz="1800" dirty="0">
                <a:latin typeface="+mn-lt"/>
              </a:rPr>
              <a:t>Drainage (Improvements)	       </a:t>
            </a:r>
            <a:r>
              <a:rPr lang="en-US" altLang="en-US" sz="1800" dirty="0" smtClean="0">
                <a:latin typeface="+mn-lt"/>
              </a:rPr>
              <a:t>$ </a:t>
            </a:r>
            <a:r>
              <a:rPr lang="en-US" altLang="en-US" sz="1800" dirty="0">
                <a:latin typeface="+mn-lt"/>
              </a:rPr>
              <a:t>25.0 m     </a:t>
            </a:r>
            <a:r>
              <a:rPr lang="en-US" altLang="en-US" sz="1800" dirty="0">
                <a:latin typeface="+mn-lt"/>
              </a:rPr>
              <a:t>(</a:t>
            </a:r>
            <a:r>
              <a:rPr lang="en-US" altLang="en-US" sz="1800" dirty="0" smtClean="0">
                <a:latin typeface="+mn-lt"/>
              </a:rPr>
              <a:t>8)			$ 26.1 m   (8)</a:t>
            </a:r>
            <a:endParaRPr lang="en-US" altLang="en-US" sz="1800" dirty="0">
              <a:latin typeface="+mn-lt"/>
            </a:endParaRPr>
          </a:p>
        </p:txBody>
      </p:sp>
      <p:sp>
        <p:nvSpPr>
          <p:cNvPr id="13" name="TextBox 16"/>
          <p:cNvSpPr txBox="1">
            <a:spLocks noChangeArrowheads="1"/>
          </p:cNvSpPr>
          <p:nvPr/>
        </p:nvSpPr>
        <p:spPr bwMode="auto">
          <a:xfrm>
            <a:off x="3030537" y="5381248"/>
            <a:ext cx="6061075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2000" b="1" dirty="0">
                <a:latin typeface="+mn-lt"/>
              </a:rPr>
              <a:t>TOTAL	</a:t>
            </a:r>
            <a:r>
              <a:rPr lang="en-US" altLang="en-US" sz="2000" b="1" dirty="0">
                <a:latin typeface="+mn-lt"/>
              </a:rPr>
              <a:t> </a:t>
            </a:r>
            <a:r>
              <a:rPr lang="en-US" altLang="en-US" sz="2000" b="1" dirty="0" smtClean="0">
                <a:latin typeface="+mn-lt"/>
              </a:rPr>
              <a:t>    $ </a:t>
            </a:r>
            <a:r>
              <a:rPr lang="en-US" altLang="en-US" sz="2000" b="1" dirty="0">
                <a:latin typeface="+mn-lt"/>
              </a:rPr>
              <a:t>196.0 </a:t>
            </a:r>
            <a:r>
              <a:rPr lang="en-US" altLang="en-US" sz="2000" b="1" dirty="0" smtClean="0">
                <a:latin typeface="+mn-lt"/>
              </a:rPr>
              <a:t>m			</a:t>
            </a:r>
            <a:r>
              <a:rPr lang="en-US" altLang="en-US" sz="2000" b="1" smtClean="0">
                <a:latin typeface="+mn-lt"/>
              </a:rPr>
              <a:t>     $ 263.0 </a:t>
            </a:r>
            <a:r>
              <a:rPr lang="en-US" altLang="en-US" sz="2000" b="1" dirty="0" smtClean="0">
                <a:latin typeface="+mn-lt"/>
              </a:rPr>
              <a:t>m</a:t>
            </a:r>
            <a:endParaRPr lang="en-US" altLang="en-US" sz="2000" b="1" dirty="0">
              <a:latin typeface="+mn-lt"/>
            </a:endParaRPr>
          </a:p>
        </p:txBody>
      </p:sp>
      <p:pic>
        <p:nvPicPr>
          <p:cNvPr id="14" name="Picture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525" r="6730" b="15376"/>
          <a:stretch/>
        </p:blipFill>
        <p:spPr bwMode="auto">
          <a:xfrm>
            <a:off x="9482138" y="1330133"/>
            <a:ext cx="2514600" cy="20968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6" name="Picture 14" descr="C:\Users\Seabron\AppData\Local\Microsoft\Windows\Temporary Internet Files\Content.IE5\6VLYAF5F\PBCLogoclr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97606" y="5332412"/>
            <a:ext cx="941388" cy="9413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7" name="Title 1"/>
          <p:cNvSpPr txBox="1">
            <a:spLocks/>
          </p:cNvSpPr>
          <p:nvPr/>
        </p:nvSpPr>
        <p:spPr>
          <a:xfrm>
            <a:off x="2895600" y="6096000"/>
            <a:ext cx="5257800" cy="381000"/>
          </a:xfrm>
          <a:prstGeom prst="rect">
            <a:avLst/>
          </a:prstGeom>
        </p:spPr>
        <p:txBody>
          <a:bodyPr vert="horz" lIns="0" rIns="0" bIns="0" anchor="b">
            <a:noAutofit/>
          </a:bodyPr>
          <a:lstStyle/>
          <a:p>
            <a:pPr defTabSz="914400">
              <a:spcBef>
                <a:spcPct val="0"/>
              </a:spcBef>
              <a:defRPr/>
            </a:pPr>
            <a:r>
              <a:rPr lang="en-US" sz="1600" i="1" dirty="0">
                <a:solidFill>
                  <a:schemeClr val="tx2"/>
                </a:solidFill>
                <a:latin typeface="+mj-lt"/>
                <a:ea typeface="+mj-ea"/>
                <a:cs typeface="+mj-cs"/>
              </a:rPr>
              <a:t>Palm Beach County Engineering and Public Works</a:t>
            </a:r>
            <a:endParaRPr lang="en-US" sz="1600" i="1" dirty="0">
              <a:solidFill>
                <a:schemeClr val="tx2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18" name="TextBox 3"/>
          <p:cNvSpPr txBox="1">
            <a:spLocks noChangeArrowheads="1"/>
          </p:cNvSpPr>
          <p:nvPr/>
        </p:nvSpPr>
        <p:spPr bwMode="auto">
          <a:xfrm>
            <a:off x="779417" y="1050651"/>
            <a:ext cx="885512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lnSpc>
                <a:spcPct val="90000"/>
              </a:lnSpc>
              <a:spcBef>
                <a:spcPts val="500"/>
              </a:spcBef>
              <a:spcAft>
                <a:spcPct val="0"/>
              </a:spcAft>
              <a:buFont typeface="Arial" panose="020B0604020202020204" pitchFamily="34" charset="0"/>
              <a:buChar char="•"/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 eaLnBrk="1" hangingPunct="1">
              <a:lnSpc>
                <a:spcPct val="100000"/>
              </a:lnSpc>
              <a:spcBef>
                <a:spcPct val="0"/>
              </a:spcBef>
              <a:buFontTx/>
              <a:buNone/>
            </a:pPr>
            <a:r>
              <a:rPr lang="en-US" altLang="en-US" sz="1800" dirty="0" smtClean="0">
                <a:latin typeface="+mn-lt"/>
              </a:rPr>
              <a:t>							    Original 1/2017		Modified 1/4/2022</a:t>
            </a:r>
            <a:endParaRPr lang="en-US" altLang="en-US" sz="1800" dirty="0">
              <a:latin typeface="+mn-lt"/>
            </a:endParaRPr>
          </a:p>
        </p:txBody>
      </p:sp>
    </p:spTree>
    <p:extLst>
      <p:ext uri="{BB962C8B-B14F-4D97-AF65-F5344CB8AC3E}">
        <p14:creationId xmlns:p14="http://schemas.microsoft.com/office/powerpoint/2010/main" val="1243922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Mesh">
  <a:themeElements>
    <a:clrScheme name="Mesh">
      <a:dk1>
        <a:sysClr val="windowText" lastClr="000000"/>
      </a:dk1>
      <a:lt1>
        <a:sysClr val="window" lastClr="FFFFFF"/>
      </a:lt1>
      <a:dk2>
        <a:srgbClr val="363D46"/>
      </a:dk2>
      <a:lt2>
        <a:srgbClr val="EBEBEB"/>
      </a:lt2>
      <a:accent1>
        <a:srgbClr val="6F6F6F"/>
      </a:accent1>
      <a:accent2>
        <a:srgbClr val="BFBFA5"/>
      </a:accent2>
      <a:accent3>
        <a:srgbClr val="DCD084"/>
      </a:accent3>
      <a:accent4>
        <a:srgbClr val="E7BF5F"/>
      </a:accent4>
      <a:accent5>
        <a:srgbClr val="E9A039"/>
      </a:accent5>
      <a:accent6>
        <a:srgbClr val="CF7133"/>
      </a:accent6>
      <a:hlink>
        <a:srgbClr val="F28943"/>
      </a:hlink>
      <a:folHlink>
        <a:srgbClr val="F1B76C"/>
      </a:folHlink>
    </a:clrScheme>
    <a:fontScheme name="Mesh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Mesh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lumMod val="110000"/>
              </a:schemeClr>
            </a:gs>
            <a:gs pos="100000">
              <a:schemeClr val="phClr">
                <a:tint val="82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lumMod val="104000"/>
              </a:schemeClr>
            </a:gs>
            <a:gs pos="100000">
              <a:schemeClr val="phClr">
                <a:shade val="84000"/>
                <a:lumMod val="84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50800" dist="25400" dir="13500000">
              <a:srgbClr val="000000">
                <a:alpha val="5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/>
          </a:scene3d>
          <a:sp3d>
            <a:bevelT w="25400" h="25400" prst="slop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64000"/>
                <a:lumMod val="98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shade val="28000"/>
                <a:satMod val="94000"/>
                <a:lumMod val="20000"/>
              </a:schemeClr>
              <a:schemeClr val="phClr">
                <a:tint val="94000"/>
                <a:shade val="84000"/>
                <a:satMod val="148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Mesh" id="{789EC3FE-34FD-429C-9918-760025E6C145}" vid="{B8BE45C0-8141-4D58-8C71-A009BC26FBBB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CF17299ACF2C9B479525CAC0ED63989F" ma:contentTypeVersion="0" ma:contentTypeDescription="Create a new document." ma:contentTypeScope="" ma:versionID="c75f0ec2a582e7d9883e0bd9bf43e6ad">
  <xsd:schema xmlns:xsd="http://www.w3.org/2001/XMLSchema" xmlns:xs="http://www.w3.org/2001/XMLSchema" xmlns:p="http://schemas.microsoft.com/office/2006/metadata/properties" xmlns:ns2="3a458720-5d06-4124-9ae2-9cfb35b6a5aa" targetNamespace="http://schemas.microsoft.com/office/2006/metadata/properties" ma:root="true" ma:fieldsID="8a779d184c27908471d096a71998cf17" ns2:_="">
    <xsd:import namespace="3a458720-5d06-4124-9ae2-9cfb35b6a5aa"/>
    <xsd:element name="properties">
      <xsd:complexType>
        <xsd:sequence>
          <xsd:element name="documentManagement">
            <xsd:complexType>
              <xsd:all>
                <xsd:element ref="ns2:SharedWithUser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3a458720-5d06-4124-9ae2-9cfb35b6a5aa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SharedWithUsers xmlns="3a458720-5d06-4124-9ae2-9cfb35b6a5aa">
      <UserInfo>
        <DisplayName/>
        <AccountId xsi:nil="true"/>
        <AccountType/>
      </UserInfo>
    </SharedWithUsers>
  </documentManagement>
</p:properties>
</file>

<file path=customXml/itemProps1.xml><?xml version="1.0" encoding="utf-8"?>
<ds:datastoreItem xmlns:ds="http://schemas.openxmlformats.org/officeDocument/2006/customXml" ds:itemID="{03B57A26-1960-4608-AFE7-CBA89CF07F3A}"/>
</file>

<file path=customXml/itemProps2.xml><?xml version="1.0" encoding="utf-8"?>
<ds:datastoreItem xmlns:ds="http://schemas.openxmlformats.org/officeDocument/2006/customXml" ds:itemID="{48666A9F-3820-49CC-9723-CBA8FF8075C8}"/>
</file>

<file path=customXml/itemProps3.xml><?xml version="1.0" encoding="utf-8"?>
<ds:datastoreItem xmlns:ds="http://schemas.openxmlformats.org/officeDocument/2006/customXml" ds:itemID="{0505612D-4764-40AD-ABA8-167F6AB924D8}"/>
</file>

<file path=docProps/app.xml><?xml version="1.0" encoding="utf-8"?>
<Properties xmlns="http://schemas.openxmlformats.org/officeDocument/2006/extended-properties" xmlns:vt="http://schemas.openxmlformats.org/officeDocument/2006/docPropsVTypes">
  <Template>TM03457485[[fn=Mesh]]</Template>
  <TotalTime>5794</TotalTime>
  <Words>368</Words>
  <Application>Microsoft Office PowerPoint</Application>
  <PresentationFormat>Widescreen</PresentationFormat>
  <Paragraphs>46</Paragraphs>
  <Slides>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</vt:i4>
      </vt:variant>
    </vt:vector>
  </HeadingPairs>
  <TitlesOfParts>
    <vt:vector size="8" baseType="lpstr">
      <vt:lpstr>Arial</vt:lpstr>
      <vt:lpstr>Century Gothic</vt:lpstr>
      <vt:lpstr>Segoe UI Black</vt:lpstr>
      <vt:lpstr>Wingdings</vt:lpstr>
      <vt:lpstr>Mesh</vt:lpstr>
      <vt:lpstr>PowerPoint Presentation</vt:lpstr>
      <vt:lpstr>PowerPoint Presentation</vt:lpstr>
      <vt:lpstr>PowerPoint Presentation</vt:lpstr>
    </vt:vector>
  </TitlesOfParts>
  <Company>Palm Beach County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Alexander Run from Randolph Siding Road to Indiantown Road</dc:title>
  <dc:creator>Adam Faustini</dc:creator>
  <cp:lastModifiedBy>Tammy Lee</cp:lastModifiedBy>
  <cp:revision>47</cp:revision>
  <cp:lastPrinted>2022-05-17T20:04:20Z</cp:lastPrinted>
  <dcterms:created xsi:type="dcterms:W3CDTF">2020-08-07T19:13:31Z</dcterms:created>
  <dcterms:modified xsi:type="dcterms:W3CDTF">2022-05-17T20:07:08Z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0x010100CF17299ACF2C9B479525CAC0ED63989F</vt:lpwstr>
  </property>
  <property fmtid="{D5CDD505-2E9C-101B-9397-08002B2CF9AE}" pid="3" name="Order">
    <vt:r8>74900</vt:r8>
  </property>
  <property fmtid="{D5CDD505-2E9C-101B-9397-08002B2CF9AE}" pid="4" name="xd_Signature">
    <vt:bool>false</vt:bool>
  </property>
  <property fmtid="{D5CDD505-2E9C-101B-9397-08002B2CF9AE}" pid="5" name="xd_ProgID">
    <vt:lpwstr/>
  </property>
  <property fmtid="{D5CDD505-2E9C-101B-9397-08002B2CF9AE}" pid="6" name="_SourceUrl">
    <vt:lpwstr/>
  </property>
  <property fmtid="{D5CDD505-2E9C-101B-9397-08002B2CF9AE}" pid="7" name="_SharedFileIndex">
    <vt:lpwstr/>
  </property>
  <property fmtid="{D5CDD505-2E9C-101B-9397-08002B2CF9AE}" pid="8" name="TemplateUrl">
    <vt:lpwstr/>
  </property>
</Properties>
</file>