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10"/>
  </p:notesMasterIdLst>
  <p:sldIdLst>
    <p:sldId id="256" r:id="rId2"/>
    <p:sldId id="264" r:id="rId3"/>
    <p:sldId id="265" r:id="rId4"/>
    <p:sldId id="270" r:id="rId5"/>
    <p:sldId id="271" r:id="rId6"/>
    <p:sldId id="272" r:id="rId7"/>
    <p:sldId id="273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E36DB-C0BE-4576-A8E1-AD51E040896D}" type="datetimeFigureOut">
              <a:rPr lang="en-US" smtClean="0"/>
              <a:t>5/17/2022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71AF1-8DF1-43FC-96F1-07FF754DF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2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35A7C77-0FA1-4C56-81BE-32B3D7AAB22B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49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81CD7-B267-4CF2-8215-83053E67E484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4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FCA00F5-1C4C-422A-A00F-2C93E320F4AA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9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936B0-55CA-4CF7-9C6C-D8A1AD08FCB8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E5F0D5A-C6C1-4C69-A8EE-1D4A5EDF6537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8301-6758-43EA-806A-E754168FC581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8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516C0-7110-4779-9E2F-F4C81630CD3F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8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D87CC-6D7D-4A43-93CF-13F0D579FBE6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93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71AA-748E-4F5F-BE32-372309B9F076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851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45FD71-A16A-4641-A53C-40E2060FE433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00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7A3B7-2B99-4203-9C3F-7EA0B626E745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54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1867323-BBFE-4D51-B1F9-430D6ABDFF9B}" type="datetime1">
              <a:rPr lang="en-US" smtClean="0"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8581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324" y="990600"/>
            <a:ext cx="8163620" cy="1504844"/>
          </a:xfrm>
        </p:spPr>
        <p:txBody>
          <a:bodyPr>
            <a:normAutofit/>
          </a:bodyPr>
          <a:lstStyle/>
          <a:p>
            <a:r>
              <a:rPr lang="en-US" sz="4200" b="1" dirty="0" smtClean="0"/>
              <a:t>Housing Projects</a:t>
            </a:r>
            <a:endParaRPr lang="en-US" sz="4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9834" y="4272742"/>
            <a:ext cx="7892070" cy="1945179"/>
          </a:xfrm>
        </p:spPr>
        <p:txBody>
          <a:bodyPr>
            <a:normAutofit fontScale="25000" lnSpcReduction="20000"/>
          </a:bodyPr>
          <a:lstStyle/>
          <a:p>
            <a:pPr algn="r"/>
            <a:endParaRPr lang="en-US" sz="6000" dirty="0"/>
          </a:p>
          <a:p>
            <a:pPr algn="r"/>
            <a:r>
              <a:rPr lang="en-US" sz="6000" dirty="0" smtClean="0"/>
              <a:t>Infrastructure Surtax independent Citizen Oversight Committee</a:t>
            </a:r>
          </a:p>
          <a:p>
            <a:pPr algn="r"/>
            <a:endParaRPr lang="en-US" sz="6000" dirty="0"/>
          </a:p>
          <a:p>
            <a:pPr algn="r"/>
            <a:r>
              <a:rPr lang="en-US" sz="6000" dirty="0" smtClean="0"/>
              <a:t>PBC Facilities Development &amp; Operations Department</a:t>
            </a:r>
          </a:p>
          <a:p>
            <a:pPr algn="r"/>
            <a:endParaRPr lang="en-US" sz="6000" dirty="0"/>
          </a:p>
          <a:p>
            <a:pPr algn="r"/>
            <a:r>
              <a:rPr lang="en-US" sz="6000" dirty="0" smtClean="0"/>
              <a:t>May 19, 2022</a:t>
            </a:r>
            <a:endParaRPr lang="en-US" sz="6000" dirty="0"/>
          </a:p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07324" y="2495444"/>
            <a:ext cx="8224580" cy="6123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IST Units #Q001 and Q009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75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Housing Units for Homeless, Extremely Low Income &amp; Low Income (Q001)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Total IST allocation of $25.5M, accruing $2,550,000/year</a:t>
            </a:r>
          </a:p>
          <a:p>
            <a:r>
              <a:rPr lang="en-US" sz="2000" dirty="0" smtClean="0"/>
              <a:t>Two projects initiated under this IST Unit</a:t>
            </a:r>
          </a:p>
          <a:p>
            <a:pPr lvl="1"/>
            <a:r>
              <a:rPr lang="en-US" sz="1800" dirty="0" smtClean="0"/>
              <a:t>Lake Village at the Glades (Pahokee)</a:t>
            </a:r>
          </a:p>
          <a:p>
            <a:pPr lvl="1"/>
            <a:r>
              <a:rPr lang="en-US" sz="1800" dirty="0" smtClean="0"/>
              <a:t>Prosperity Village Cottage Homes (western Lake Worth Beach)</a:t>
            </a:r>
          </a:p>
          <a:p>
            <a:r>
              <a:rPr lang="en-US" sz="2200" dirty="0"/>
              <a:t>Total collections (3/28/22) - $</a:t>
            </a:r>
            <a:r>
              <a:rPr lang="en-US" sz="2200" dirty="0" smtClean="0"/>
              <a:t>15,300,000</a:t>
            </a:r>
          </a:p>
          <a:p>
            <a:pPr lvl="1"/>
            <a:r>
              <a:rPr lang="en-US" sz="1800" dirty="0" smtClean="0"/>
              <a:t>Lake Village at the Glades - $621,000</a:t>
            </a:r>
          </a:p>
          <a:p>
            <a:pPr lvl="1"/>
            <a:r>
              <a:rPr lang="en-US" sz="1800" dirty="0" smtClean="0"/>
              <a:t>Prosperity Village Cottage Homes - $3.97M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2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Housing Units for Homeless, Extremely Low Income &amp; Low Income (Q001)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xfrm>
            <a:off x="382907" y="2011428"/>
            <a:ext cx="4443093" cy="576262"/>
          </a:xfrm>
        </p:spPr>
        <p:txBody>
          <a:bodyPr anchor="t" anchorCtr="0">
            <a:normAutofit/>
          </a:bodyPr>
          <a:lstStyle/>
          <a:p>
            <a:pPr algn="ctr"/>
            <a:r>
              <a:rPr lang="en-US" sz="2200" b="1" dirty="0" smtClean="0"/>
              <a:t>Lake Village at the Glades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4244808" cy="3684299"/>
          </a:xfrm>
        </p:spPr>
        <p:txBody>
          <a:bodyPr/>
          <a:lstStyle/>
          <a:p>
            <a:r>
              <a:rPr lang="en-US" dirty="0" smtClean="0"/>
              <a:t>Property acquired through foreclosure</a:t>
            </a:r>
          </a:p>
          <a:p>
            <a:r>
              <a:rPr lang="en-US" dirty="0" smtClean="0"/>
              <a:t>42 individual housing units (1Bd/1Bh each)</a:t>
            </a:r>
          </a:p>
          <a:p>
            <a:r>
              <a:rPr lang="en-US" dirty="0" smtClean="0"/>
              <a:t>Non-Congregate Shelter under COVID, long-term Homeless Resource Center (HRC3)</a:t>
            </a:r>
          </a:p>
          <a:p>
            <a:r>
              <a:rPr lang="en-US" dirty="0" smtClean="0"/>
              <a:t>$5M CARES funds plus $620K of IST funds</a:t>
            </a:r>
          </a:p>
          <a:p>
            <a:r>
              <a:rPr lang="en-US" dirty="0" smtClean="0"/>
              <a:t>Commenced operations in December 2020, formal ribbon cutting in February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3532" y="6492875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80891" y="2299559"/>
            <a:ext cx="3528060" cy="201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891" y="4473575"/>
            <a:ext cx="352806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1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Housing Units for Homeless, Extremely Low Income &amp; Low Income (Q001)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xfrm>
            <a:off x="382907" y="2011428"/>
            <a:ext cx="4443093" cy="576262"/>
          </a:xfrm>
        </p:spPr>
        <p:txBody>
          <a:bodyPr anchor="t" anchorCtr="0">
            <a:normAutofit fontScale="92500"/>
          </a:bodyPr>
          <a:lstStyle/>
          <a:p>
            <a:pPr algn="ctr"/>
            <a:r>
              <a:rPr lang="en-US" b="1" dirty="0" smtClean="0"/>
              <a:t>Prosperity Village Cottage Homes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587691"/>
            <a:ext cx="4244808" cy="40226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Contract with West Palm Beach Housing Authority approved in January 2021 for the design, development and operation of a small lot housing pilot project</a:t>
            </a:r>
          </a:p>
          <a:p>
            <a:r>
              <a:rPr lang="en-US" dirty="0" smtClean="0"/>
              <a:t>$3.97M IST funding</a:t>
            </a:r>
          </a:p>
          <a:p>
            <a:r>
              <a:rPr lang="en-US" dirty="0" smtClean="0"/>
              <a:t>17 detached housing structures</a:t>
            </a:r>
          </a:p>
          <a:p>
            <a:r>
              <a:rPr lang="en-US" dirty="0" smtClean="0"/>
              <a:t>Community Center</a:t>
            </a:r>
          </a:p>
          <a:p>
            <a:r>
              <a:rPr lang="en-US" dirty="0" smtClean="0"/>
              <a:t>Ancillary parking facilities</a:t>
            </a:r>
          </a:p>
          <a:p>
            <a:r>
              <a:rPr lang="en-US" dirty="0" smtClean="0"/>
              <a:t>Customary site improvements (e.g. landscaping, pedestrian and vehicular infrastructure)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3532" y="6492875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101731" y="2925763"/>
            <a:ext cx="3031525" cy="29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2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Housing Units for Homeless, Extremely Low Income &amp; Low Income (Q001)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xfrm>
            <a:off x="382907" y="2011428"/>
            <a:ext cx="4443093" cy="576262"/>
          </a:xfrm>
        </p:spPr>
        <p:txBody>
          <a:bodyPr anchor="t" anchorCtr="0">
            <a:normAutofit fontScale="92500"/>
          </a:bodyPr>
          <a:lstStyle/>
          <a:p>
            <a:pPr algn="ctr"/>
            <a:r>
              <a:rPr lang="en-US" b="1" dirty="0" smtClean="0"/>
              <a:t>Prosperity Village Cottage Homes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587691"/>
            <a:ext cx="4244808" cy="40226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1.36 acres, three layouts ( 2 bedroom/1 bathroom; 2 bedroom/2 bathroom; 3 bedroom/2 bathroom)</a:t>
            </a:r>
          </a:p>
          <a:p>
            <a:r>
              <a:rPr lang="en-US" dirty="0" smtClean="0"/>
              <a:t>981 – 1,200 sf</a:t>
            </a:r>
          </a:p>
          <a:p>
            <a:r>
              <a:rPr lang="en-US" dirty="0" smtClean="0"/>
              <a:t>$598 - $730 monthly rent</a:t>
            </a:r>
          </a:p>
          <a:p>
            <a:r>
              <a:rPr lang="en-US" dirty="0" smtClean="0"/>
              <a:t>Rent </a:t>
            </a:r>
            <a:r>
              <a:rPr lang="en-US" dirty="0"/>
              <a:t>shall not exceed 30% of the tenant’s gross median income. Tenants shall not earn more than 80% of area median income (AMI) for Palm Beach County. </a:t>
            </a:r>
          </a:p>
          <a:p>
            <a:r>
              <a:rPr lang="en-US" dirty="0"/>
              <a:t>Placement priority given to low, very low and extremely low income households on waiting lists maintained by the County (Community Services Department).  </a:t>
            </a:r>
            <a:endParaRPr lang="en-US" dirty="0" smtClean="0"/>
          </a:p>
          <a:p>
            <a:r>
              <a:rPr lang="en-US" dirty="0" smtClean="0"/>
              <a:t>Occupancy limited to 24 months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3532" y="6492875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122159" y="2925763"/>
            <a:ext cx="3448785" cy="338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1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Housing Units for Homeless, Extremely Low Income &amp; Low Income (Q001)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xfrm>
            <a:off x="382907" y="2011428"/>
            <a:ext cx="4443093" cy="576262"/>
          </a:xfrm>
        </p:spPr>
        <p:txBody>
          <a:bodyPr anchor="t" anchorCtr="0">
            <a:normAutofit fontScale="92500"/>
          </a:bodyPr>
          <a:lstStyle/>
          <a:p>
            <a:pPr algn="ctr"/>
            <a:r>
              <a:rPr lang="en-US" b="1" dirty="0" smtClean="0"/>
              <a:t>Prosperity Village Cottage Homes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587691"/>
            <a:ext cx="8092908" cy="11977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Design and permitting completed</a:t>
            </a:r>
          </a:p>
          <a:p>
            <a:r>
              <a:rPr lang="en-US" dirty="0" smtClean="0"/>
              <a:t>Bidding process underway, bids due early June</a:t>
            </a:r>
          </a:p>
          <a:p>
            <a:r>
              <a:rPr lang="en-US" dirty="0" smtClean="0"/>
              <a:t>Facility opening late FY 2023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3532" y="6492875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3061" t="21527" r="67444" b="38601"/>
          <a:stretch/>
        </p:blipFill>
        <p:spPr>
          <a:xfrm>
            <a:off x="118439" y="4861321"/>
            <a:ext cx="2836427" cy="1631554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403" t="19820" r="63226" b="16523"/>
          <a:stretch/>
        </p:blipFill>
        <p:spPr>
          <a:xfrm>
            <a:off x="6197269" y="4877247"/>
            <a:ext cx="2851241" cy="1627187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1694" t="23549" r="64516" b="13656"/>
          <a:stretch/>
        </p:blipFill>
        <p:spPr>
          <a:xfrm>
            <a:off x="3150447" y="4376191"/>
            <a:ext cx="2851241" cy="2116684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546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Homeless Resource Center 2 (Q009)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idx="1"/>
          </p:nvPr>
        </p:nvSpPr>
        <p:spPr>
          <a:xfrm>
            <a:off x="382907" y="2011428"/>
            <a:ext cx="8291193" cy="576262"/>
          </a:xfrm>
        </p:spPr>
        <p:txBody>
          <a:bodyPr anchor="t" anchorCtr="0">
            <a:normAutofit/>
          </a:bodyPr>
          <a:lstStyle/>
          <a:p>
            <a:pPr algn="ctr"/>
            <a:r>
              <a:rPr lang="en-US" b="1" dirty="0" smtClean="0"/>
              <a:t>Update from February 2022 Presentation 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587690"/>
            <a:ext cx="8092908" cy="1641409"/>
          </a:xfrm>
        </p:spPr>
        <p:txBody>
          <a:bodyPr>
            <a:normAutofit/>
          </a:bodyPr>
          <a:lstStyle/>
          <a:p>
            <a:r>
              <a:rPr lang="en-US" dirty="0" smtClean="0"/>
              <a:t>Guaranteed Maximum Price (GMP) approved on March 22, 2022</a:t>
            </a:r>
          </a:p>
          <a:p>
            <a:r>
              <a:rPr lang="en-US" dirty="0" smtClean="0"/>
              <a:t>Groundbreaking ceremony held on May 9, 2022</a:t>
            </a:r>
          </a:p>
          <a:p>
            <a:r>
              <a:rPr lang="en-US" dirty="0" smtClean="0"/>
              <a:t>14 months of construction ahead, opening in late FY2023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3532" y="6492875"/>
            <a:ext cx="77046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976" y="4229099"/>
            <a:ext cx="3863340" cy="21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98065" y="4257742"/>
            <a:ext cx="7989752" cy="590321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Questions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7299ACF2C9B479525CAC0ED63989F" ma:contentTypeVersion="0" ma:contentTypeDescription="Create a new document." ma:contentTypeScope="" ma:versionID="c75f0ec2a582e7d9883e0bd9bf43e6ad">
  <xsd:schema xmlns:xsd="http://www.w3.org/2001/XMLSchema" xmlns:xs="http://www.w3.org/2001/XMLSchema" xmlns:p="http://schemas.microsoft.com/office/2006/metadata/properties" xmlns:ns2="3a458720-5d06-4124-9ae2-9cfb35b6a5aa" targetNamespace="http://schemas.microsoft.com/office/2006/metadata/properties" ma:root="true" ma:fieldsID="8a779d184c27908471d096a71998cf17" ns2:_="">
    <xsd:import namespace="3a458720-5d06-4124-9ae2-9cfb35b6a5aa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58720-5d06-4124-9ae2-9cfb35b6a5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a458720-5d06-4124-9ae2-9cfb35b6a5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85A3187-4F5C-48A9-B181-95D230B3663B}"/>
</file>

<file path=customXml/itemProps2.xml><?xml version="1.0" encoding="utf-8"?>
<ds:datastoreItem xmlns:ds="http://schemas.openxmlformats.org/officeDocument/2006/customXml" ds:itemID="{73BAD5BA-495F-42BA-881F-3703024F5D61}"/>
</file>

<file path=customXml/itemProps3.xml><?xml version="1.0" encoding="utf-8"?>
<ds:datastoreItem xmlns:ds="http://schemas.openxmlformats.org/officeDocument/2006/customXml" ds:itemID="{53C38BD4-1DB2-4116-90F7-D8B8EE93D138}"/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138</TotalTime>
  <Words>426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Gill Sans MT</vt:lpstr>
      <vt:lpstr>Wingdings 2</vt:lpstr>
      <vt:lpstr>Dividend</vt:lpstr>
      <vt:lpstr>Housing Projects</vt:lpstr>
      <vt:lpstr>Housing Units for Homeless, Extremely Low Income &amp; Low Income (Q001)</vt:lpstr>
      <vt:lpstr>Housing Units for Homeless, Extremely Low Income &amp; Low Income (Q001)</vt:lpstr>
      <vt:lpstr>Housing Units for Homeless, Extremely Low Income &amp; Low Income (Q001)</vt:lpstr>
      <vt:lpstr>Housing Units for Homeless, Extremely Low Income &amp; Low Income (Q001)</vt:lpstr>
      <vt:lpstr>Housing Units for Homeless, Extremely Low Income &amp; Low Income (Q001)</vt:lpstr>
      <vt:lpstr>Homeless Resource Center 2 (Q009)</vt:lpstr>
      <vt:lpstr>PowerPoint Presentation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PBSO</dc:title>
  <dc:creator>Rosalyn Acosta</dc:creator>
  <cp:lastModifiedBy>Isami Ayala-Collazo</cp:lastModifiedBy>
  <cp:revision>22</cp:revision>
  <cp:lastPrinted>2018-11-15T13:38:15Z</cp:lastPrinted>
  <dcterms:created xsi:type="dcterms:W3CDTF">2018-11-15T13:10:17Z</dcterms:created>
  <dcterms:modified xsi:type="dcterms:W3CDTF">2022-05-17T19:17:21Z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0x010100CF17299ACF2C9B479525CAC0ED63989F</vt:lpwstr>
  </property>
  <property fmtid="{D5CDD505-2E9C-101B-9397-08002B2CF9AE}" pid="3" name="Order">
    <vt:r8>75000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