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88" r:id="rId2"/>
    <p:sldId id="291" r:id="rId3"/>
    <p:sldId id="289" r:id="rId4"/>
    <p:sldId id="293" r:id="rId5"/>
    <p:sldId id="292" r:id="rId6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822"/>
    <a:srgbClr val="3B7EC2"/>
    <a:srgbClr val="33A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20F00544-80F4-496B-ACAB-AC3CF551D24D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E74B25D2-CCF3-4BA2-8EFD-224FCD6AD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C739-EFE3-48EC-8FBF-1A998D87118B}" type="datetimeFigureOut">
              <a:rPr lang="en-US" smtClean="0"/>
              <a:pPr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964AE-01CE-4D92-AEF5-65BD16782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3B7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dirty="0" smtClean="0">
                <a:solidFill>
                  <a:schemeClr val="bg1"/>
                </a:solidFill>
                <a:latin typeface="Arial Nova" panose="020B0504020202020204" pitchFamily="34" charset="0"/>
                <a:ea typeface="+mj-ea"/>
                <a:cs typeface="+mj-cs"/>
              </a:rPr>
              <a:t>Acreage Community Park Improvements</a:t>
            </a:r>
            <a:endParaRPr kumimoji="0" lang="en-US" sz="33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ova" panose="020B0504020202020204" pitchFamily="34" charset="0"/>
              <a:ea typeface="+mj-ea"/>
              <a:cs typeface="+mj-cs"/>
            </a:endParaRPr>
          </a:p>
        </p:txBody>
      </p:sp>
      <p:pic>
        <p:nvPicPr>
          <p:cNvPr id="9" name="Picture 2" descr="C:\Users\rhamilton\Desktop\PBC Parks and Rec Logo final with motto o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0276" y="0"/>
            <a:ext cx="1483724" cy="762000"/>
          </a:xfrm>
          <a:prstGeom prst="rect">
            <a:avLst/>
          </a:prstGeom>
          <a:solidFill>
            <a:srgbClr val="3B7EC2"/>
          </a:solidFill>
        </p:spPr>
      </p:pic>
      <p:sp>
        <p:nvSpPr>
          <p:cNvPr id="3" name="TextBox 2"/>
          <p:cNvSpPr txBox="1"/>
          <p:nvPr/>
        </p:nvSpPr>
        <p:spPr>
          <a:xfrm>
            <a:off x="379672" y="990600"/>
            <a:ext cx="8459527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Acreage Community Park consists of 45 total acres. ITID has a long-term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land-lease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agreement with PBC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on 28 acres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to construct and operate a park for the residents of the Acreage. </a:t>
            </a:r>
          </a:p>
          <a:p>
            <a:pPr marL="342900" indent="-342900">
              <a:buFontTx/>
              <a:buChar char="-"/>
            </a:pPr>
            <a:endParaRPr lang="en-US" sz="22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$3M in Surtax funding was approved in 2016 for the construction of a community/recreation center within Acreage Community Park. </a:t>
            </a:r>
          </a:p>
          <a:p>
            <a:pPr marL="342900" indent="-342900">
              <a:buFontTx/>
              <a:buChar char="-"/>
            </a:pPr>
            <a:endParaRPr lang="en-US" sz="22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Since 2016, recreational needs within the Acreage have changed and there is a more immediate need for additional outdoor recreation amenities. </a:t>
            </a:r>
          </a:p>
          <a:p>
            <a:pPr marL="342900" indent="-342900">
              <a:buFontTx/>
              <a:buChar char="-"/>
            </a:pPr>
            <a:endParaRPr lang="en-US" sz="22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Proposed New </a:t>
            </a:r>
            <a:r>
              <a:rPr lang="en-US" sz="2200" dirty="0">
                <a:solidFill>
                  <a:schemeClr val="tx2"/>
                </a:solidFill>
                <a:latin typeface="Arial Nova" panose="020B0504020202020204" pitchFamily="34" charset="0"/>
              </a:rPr>
              <a:t>Project Scope: Construction of a Synthetic Turf Multipurpose Field, Skate Park, Equestrian Drop Off Area and support infrastructure.</a:t>
            </a:r>
          </a:p>
          <a:p>
            <a:pPr marL="342900" indent="-342900">
              <a:buFontTx/>
              <a:buChar char="-"/>
            </a:pPr>
            <a:endParaRPr lang="en-US" sz="2200" dirty="0" smtClean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endParaRPr lang="en-US" sz="2200" dirty="0" smtClean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1400" dirty="0" smtClean="0">
              <a:solidFill>
                <a:schemeClr val="tx2"/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22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3B7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300" dirty="0">
                <a:solidFill>
                  <a:schemeClr val="bg1"/>
                </a:solidFill>
                <a:latin typeface="Arial Nova" panose="020B0504020202020204" pitchFamily="34" charset="0"/>
              </a:rPr>
              <a:t>Acreage Community Park Improvements</a:t>
            </a:r>
          </a:p>
        </p:txBody>
      </p:sp>
      <p:pic>
        <p:nvPicPr>
          <p:cNvPr id="9" name="Picture 2" descr="C:\Users\rhamilton\Desktop\PBC Parks and Rec Logo final with motto o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0276" y="0"/>
            <a:ext cx="1483724" cy="762000"/>
          </a:xfrm>
          <a:prstGeom prst="rect">
            <a:avLst/>
          </a:prstGeom>
          <a:solidFill>
            <a:srgbClr val="3B7EC2"/>
          </a:solidFill>
        </p:spPr>
      </p:pic>
      <p:sp>
        <p:nvSpPr>
          <p:cNvPr id="3" name="TextBox 2"/>
          <p:cNvSpPr txBox="1"/>
          <p:nvPr/>
        </p:nvSpPr>
        <p:spPr>
          <a:xfrm>
            <a:off x="342236" y="990600"/>
            <a:ext cx="84595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2"/>
                </a:solidFill>
                <a:latin typeface="Arial Nova" panose="020B0504020202020204" pitchFamily="34" charset="0"/>
              </a:rPr>
              <a:t>On April 27</a:t>
            </a:r>
            <a:r>
              <a:rPr lang="en-US" sz="2200" baseline="30000" dirty="0">
                <a:solidFill>
                  <a:schemeClr val="tx2"/>
                </a:solidFill>
                <a:latin typeface="Arial Nova" panose="020B0504020202020204" pitchFamily="34" charset="0"/>
              </a:rPr>
              <a:t>th</a:t>
            </a:r>
            <a:r>
              <a:rPr lang="en-US" sz="2200" dirty="0">
                <a:solidFill>
                  <a:schemeClr val="tx2"/>
                </a:solidFill>
                <a:latin typeface="Arial Nova" panose="020B0504020202020204" pitchFamily="34" charset="0"/>
              </a:rPr>
              <a:t> the ITID Board approved Resolution # 2022-010 requesting the funding be reallocated to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fund these needed recreational </a:t>
            </a:r>
            <a:r>
              <a:rPr lang="en-US" sz="2200" dirty="0">
                <a:solidFill>
                  <a:schemeClr val="tx2"/>
                </a:solidFill>
                <a:latin typeface="Arial Nova" panose="020B0504020202020204" pitchFamily="34" charset="0"/>
              </a:rPr>
              <a:t>amenities. </a:t>
            </a:r>
            <a:endParaRPr lang="en-US" sz="16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2200" dirty="0" smtClean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Latest cost estimate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is 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$</a:t>
            </a:r>
            <a:r>
              <a:rPr lang="en-US" sz="2200" dirty="0" smtClean="0">
                <a:solidFill>
                  <a:schemeClr val="tx2"/>
                </a:solidFill>
                <a:latin typeface="Arial Nova" panose="020B0504020202020204" pitchFamily="34" charset="0"/>
              </a:rPr>
              <a:t>2.995M </a:t>
            </a:r>
            <a:endParaRPr lang="en-US" sz="22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1400" b="1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1200" dirty="0" smtClean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2400" dirty="0">
              <a:solidFill>
                <a:schemeClr val="tx2"/>
              </a:solidFill>
              <a:latin typeface="Arial Nova" panose="020B0504020202020204" pitchFamily="34" charset="0"/>
            </a:endParaRPr>
          </a:p>
          <a:p>
            <a:endParaRPr lang="en-US" sz="16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45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3B7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 Nova" panose="020B0504020202020204" pitchFamily="34" charset="0"/>
                <a:ea typeface="+mj-ea"/>
                <a:cs typeface="+mj-cs"/>
              </a:rPr>
              <a:t>Acreage Community </a:t>
            </a:r>
            <a:r>
              <a:rPr lang="en-US" sz="2400" dirty="0" smtClean="0">
                <a:solidFill>
                  <a:schemeClr val="bg1"/>
                </a:solidFill>
                <a:latin typeface="Arial Nova" panose="020B0504020202020204" pitchFamily="34" charset="0"/>
                <a:ea typeface="+mj-ea"/>
                <a:cs typeface="+mj-cs"/>
              </a:rPr>
              <a:t>Park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ova" panose="020B0504020202020204" pitchFamily="34" charset="0"/>
              <a:ea typeface="+mj-ea"/>
              <a:cs typeface="+mj-cs"/>
            </a:endParaRPr>
          </a:p>
        </p:txBody>
      </p:sp>
      <p:pic>
        <p:nvPicPr>
          <p:cNvPr id="9" name="Picture 2" descr="C:\Users\rhamilton\Desktop\PBC Parks and Rec Logo final with motto o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0276" y="0"/>
            <a:ext cx="1483724" cy="762000"/>
          </a:xfrm>
          <a:prstGeom prst="rect">
            <a:avLst/>
          </a:prstGeom>
          <a:solidFill>
            <a:srgbClr val="3B7EC2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762000"/>
            <a:ext cx="9134475" cy="6096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343400" y="4648200"/>
            <a:ext cx="1066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0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3B7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 Nova" panose="020B0504020202020204" pitchFamily="34" charset="0"/>
                <a:ea typeface="+mj-ea"/>
                <a:cs typeface="+mj-cs"/>
              </a:rPr>
              <a:t>Acreage Community Park Proposed Improvements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ova" panose="020B0504020202020204" pitchFamily="34" charset="0"/>
              <a:ea typeface="+mj-ea"/>
              <a:cs typeface="+mj-cs"/>
            </a:endParaRPr>
          </a:p>
        </p:txBody>
      </p:sp>
      <p:pic>
        <p:nvPicPr>
          <p:cNvPr id="9" name="Picture 2" descr="C:\Users\rhamilton\Desktop\PBC Parks and Rec Logo final with motto o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0276" y="0"/>
            <a:ext cx="1483724" cy="762000"/>
          </a:xfrm>
          <a:prstGeom prst="rect">
            <a:avLst/>
          </a:prstGeom>
          <a:solidFill>
            <a:srgbClr val="3B7EC2"/>
          </a:solidFill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1525"/>
            <a:ext cx="9144000" cy="57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64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3B7E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6934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Arial Nova" panose="020B0504020202020204" pitchFamily="34" charset="0"/>
                <a:ea typeface="+mj-ea"/>
                <a:cs typeface="+mj-cs"/>
              </a:rPr>
              <a:t>Acreage Community Park Cost Estimate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ova" panose="020B0504020202020204" pitchFamily="34" charset="0"/>
              <a:ea typeface="+mj-ea"/>
              <a:cs typeface="+mj-cs"/>
            </a:endParaRPr>
          </a:p>
        </p:txBody>
      </p:sp>
      <p:pic>
        <p:nvPicPr>
          <p:cNvPr id="9" name="Picture 2" descr="C:\Users\rhamilton\Desktop\PBC Parks and Rec Logo final with motto on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0276" y="0"/>
            <a:ext cx="1483724" cy="762000"/>
          </a:xfrm>
          <a:prstGeom prst="rect">
            <a:avLst/>
          </a:prstGeom>
          <a:solidFill>
            <a:srgbClr val="3B7EC2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06" y="816731"/>
            <a:ext cx="7225187" cy="604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198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7299ACF2C9B479525CAC0ED63989F" ma:contentTypeVersion="0" ma:contentTypeDescription="Create a new document." ma:contentTypeScope="" ma:versionID="c75f0ec2a582e7d9883e0bd9bf43e6ad">
  <xsd:schema xmlns:xsd="http://www.w3.org/2001/XMLSchema" xmlns:xs="http://www.w3.org/2001/XMLSchema" xmlns:p="http://schemas.microsoft.com/office/2006/metadata/properties" xmlns:ns2="3a458720-5d06-4124-9ae2-9cfb35b6a5aa" targetNamespace="http://schemas.microsoft.com/office/2006/metadata/properties" ma:root="true" ma:fieldsID="8a779d184c27908471d096a71998cf17" ns2:_="">
    <xsd:import namespace="3a458720-5d06-4124-9ae2-9cfb35b6a5aa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58720-5d06-4124-9ae2-9cfb35b6a5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a458720-5d06-4124-9ae2-9cfb35b6a5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036512C-5194-4246-A20E-DC46F52030A5}"/>
</file>

<file path=customXml/itemProps2.xml><?xml version="1.0" encoding="utf-8"?>
<ds:datastoreItem xmlns:ds="http://schemas.openxmlformats.org/officeDocument/2006/customXml" ds:itemID="{B83DF63C-56DA-44EC-B6A7-504FADA04100}"/>
</file>

<file path=customXml/itemProps3.xml><?xml version="1.0" encoding="utf-8"?>
<ds:datastoreItem xmlns:ds="http://schemas.openxmlformats.org/officeDocument/2006/customXml" ds:itemID="{95695612-9806-47E6-AECB-9190729F2EA7}"/>
</file>

<file path=docProps/app.xml><?xml version="1.0" encoding="utf-8"?>
<Properties xmlns="http://schemas.openxmlformats.org/officeDocument/2006/extended-properties" xmlns:vt="http://schemas.openxmlformats.org/officeDocument/2006/docPropsVTypes">
  <TotalTime>2595</TotalTime>
  <Words>150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Nova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Waterway</dc:title>
  <dc:creator>rhamilton</dc:creator>
  <cp:lastModifiedBy>Bob Hamilton A.</cp:lastModifiedBy>
  <cp:revision>135</cp:revision>
  <dcterms:created xsi:type="dcterms:W3CDTF">2015-07-30T12:42:41Z</dcterms:created>
  <dcterms:modified xsi:type="dcterms:W3CDTF">2022-05-18T18:36:27Z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0x010100CF17299ACF2C9B479525CAC0ED63989F</vt:lpwstr>
  </property>
  <property fmtid="{D5CDD505-2E9C-101B-9397-08002B2CF9AE}" pid="3" name="Order">
    <vt:r8>75200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